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Lst>
  <p:sldSz cy="5143500" cx="9144000"/>
  <p:notesSz cx="6858000" cy="9144000"/>
  <p:embeddedFontLst>
    <p:embeddedFont>
      <p:font typeface="Advent Pro SemiBold"/>
      <p:regular r:id="rId30"/>
      <p:bold r:id="rId31"/>
    </p:embeddedFont>
    <p:embeddedFont>
      <p:font typeface="Playfair Display"/>
      <p:regular r:id="rId32"/>
      <p:bold r:id="rId33"/>
      <p:italic r:id="rId34"/>
      <p:boldItalic r:id="rId35"/>
    </p:embeddedFont>
    <p:embeddedFont>
      <p:font typeface="Fira Sans Extra Condensed Medium"/>
      <p:regular r:id="rId36"/>
      <p:bold r:id="rId37"/>
      <p:italic r:id="rId38"/>
      <p:boldItalic r:id="rId39"/>
    </p:embeddedFont>
    <p:embeddedFont>
      <p:font typeface="Fira Sans Condensed Medium"/>
      <p:regular r:id="rId40"/>
      <p:bold r:id="rId41"/>
      <p:italic r:id="rId42"/>
      <p:boldItalic r:id="rId43"/>
    </p:embeddedFont>
    <p:embeddedFont>
      <p:font typeface="Maven Pro"/>
      <p:regular r:id="rId44"/>
      <p:bold r:id="rId45"/>
    </p:embeddedFont>
    <p:embeddedFont>
      <p:font typeface="Share Tech"/>
      <p:regular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FiraSansCondensedMedium-regular.fntdata"/><Relationship Id="rId20" Type="http://schemas.openxmlformats.org/officeDocument/2006/relationships/slide" Target="slides/slide16.xml"/><Relationship Id="rId42" Type="http://schemas.openxmlformats.org/officeDocument/2006/relationships/font" Target="fonts/FiraSansCondensedMedium-italic.fntdata"/><Relationship Id="rId41" Type="http://schemas.openxmlformats.org/officeDocument/2006/relationships/font" Target="fonts/FiraSansCondensedMedium-bold.fntdata"/><Relationship Id="rId22" Type="http://schemas.openxmlformats.org/officeDocument/2006/relationships/slide" Target="slides/slide18.xml"/><Relationship Id="rId44" Type="http://schemas.openxmlformats.org/officeDocument/2006/relationships/font" Target="fonts/MavenPro-regular.fntdata"/><Relationship Id="rId21" Type="http://schemas.openxmlformats.org/officeDocument/2006/relationships/slide" Target="slides/slide17.xml"/><Relationship Id="rId43" Type="http://schemas.openxmlformats.org/officeDocument/2006/relationships/font" Target="fonts/FiraSansCondensedMedium-boldItalic.fntdata"/><Relationship Id="rId24" Type="http://schemas.openxmlformats.org/officeDocument/2006/relationships/slide" Target="slides/slide20.xml"/><Relationship Id="rId46" Type="http://schemas.openxmlformats.org/officeDocument/2006/relationships/font" Target="fonts/ShareTech-regular.fntdata"/><Relationship Id="rId23" Type="http://schemas.openxmlformats.org/officeDocument/2006/relationships/slide" Target="slides/slide19.xml"/><Relationship Id="rId45" Type="http://schemas.openxmlformats.org/officeDocument/2006/relationships/font" Target="fonts/MavenPro-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AdventProSemiBold-bold.fntdata"/><Relationship Id="rId30" Type="http://schemas.openxmlformats.org/officeDocument/2006/relationships/font" Target="fonts/AdventProSemiBold-regular.fntdata"/><Relationship Id="rId11" Type="http://schemas.openxmlformats.org/officeDocument/2006/relationships/slide" Target="slides/slide7.xml"/><Relationship Id="rId33" Type="http://schemas.openxmlformats.org/officeDocument/2006/relationships/font" Target="fonts/PlayfairDisplay-bold.fntdata"/><Relationship Id="rId10" Type="http://schemas.openxmlformats.org/officeDocument/2006/relationships/slide" Target="slides/slide6.xml"/><Relationship Id="rId32" Type="http://schemas.openxmlformats.org/officeDocument/2006/relationships/font" Target="fonts/PlayfairDisplay-regular.fntdata"/><Relationship Id="rId13" Type="http://schemas.openxmlformats.org/officeDocument/2006/relationships/slide" Target="slides/slide9.xml"/><Relationship Id="rId35" Type="http://schemas.openxmlformats.org/officeDocument/2006/relationships/font" Target="fonts/PlayfairDisplay-boldItalic.fntdata"/><Relationship Id="rId12" Type="http://schemas.openxmlformats.org/officeDocument/2006/relationships/slide" Target="slides/slide8.xml"/><Relationship Id="rId34" Type="http://schemas.openxmlformats.org/officeDocument/2006/relationships/font" Target="fonts/PlayfairDisplay-italic.fntdata"/><Relationship Id="rId15" Type="http://schemas.openxmlformats.org/officeDocument/2006/relationships/slide" Target="slides/slide11.xml"/><Relationship Id="rId37" Type="http://schemas.openxmlformats.org/officeDocument/2006/relationships/font" Target="fonts/FiraSansExtraCondensedMedium-bold.fntdata"/><Relationship Id="rId14" Type="http://schemas.openxmlformats.org/officeDocument/2006/relationships/slide" Target="slides/slide10.xml"/><Relationship Id="rId36" Type="http://schemas.openxmlformats.org/officeDocument/2006/relationships/font" Target="fonts/FiraSansExtraCondensedMedium-regular.fntdata"/><Relationship Id="rId17" Type="http://schemas.openxmlformats.org/officeDocument/2006/relationships/slide" Target="slides/slide13.xml"/><Relationship Id="rId39" Type="http://schemas.openxmlformats.org/officeDocument/2006/relationships/font" Target="fonts/FiraSansExtraCondensedMedium-boldItalic.fntdata"/><Relationship Id="rId16" Type="http://schemas.openxmlformats.org/officeDocument/2006/relationships/slide" Target="slides/slide12.xml"/><Relationship Id="rId38" Type="http://schemas.openxmlformats.org/officeDocument/2006/relationships/font" Target="fonts/FiraSansExtraCondensedMedium-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6c52a2e8d8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6c52a2e8d8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c18150050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c18150050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can identify from the geographic map that there are very few counties/districts that actually qualify as Opportunity Zones. Majority of the Low income communities also qualified as opportunity zones. There is a very correlation between the two.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c18150050a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c18150050a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most prevalent region that has opportunity zones is the North East region of the United States. They are dispersed and to some greater/lesser extents depending on the contiguous counties.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c18150050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c18150050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Pearson product-moment correlation coefficient, also known as r, is a measure of the strength and direction of the linear relationship between two variables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c18150050a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c18150050a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The point biserial correlation coefficient, rpbi, is a special case of Pearson’s correlation coefficient. It measures the relationship between two variables:</a:t>
            </a:r>
            <a:endParaRPr/>
          </a:p>
          <a:p>
            <a:pPr indent="-298450" lvl="0" marL="457200" rtl="0" algn="l">
              <a:spcBef>
                <a:spcPts val="0"/>
              </a:spcBef>
              <a:spcAft>
                <a:spcPts val="0"/>
              </a:spcAft>
              <a:buSzPts val="1100"/>
              <a:buChar char="●"/>
            </a:pPr>
            <a:r>
              <a:rPr lang="en"/>
              <a:t>One continuous variable</a:t>
            </a:r>
            <a:endParaRPr/>
          </a:p>
          <a:p>
            <a:pPr indent="-298450" lvl="0" marL="457200" rtl="0" algn="l">
              <a:spcBef>
                <a:spcPts val="0"/>
              </a:spcBef>
              <a:spcAft>
                <a:spcPts val="0"/>
              </a:spcAft>
              <a:buSzPts val="1100"/>
              <a:buChar char="●"/>
            </a:pPr>
            <a:r>
              <a:rPr lang="en"/>
              <a:t>One naturally binary variable.</a:t>
            </a:r>
            <a:endParaRPr/>
          </a:p>
          <a:p>
            <a:pPr indent="0" lvl="0" marL="0" rtl="0" algn="l">
              <a:spcBef>
                <a:spcPts val="0"/>
              </a:spcBef>
              <a:spcAft>
                <a:spcPts val="0"/>
              </a:spcAft>
              <a:buNone/>
            </a:pPr>
            <a:r>
              <a:rPr lang="en"/>
              <a:t>We found the Point-Biserial Correlation Coefficient using Excel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Like other correlation coefficients, the point biserial ranges from 0 to 1, where 0 is no relationship and 1 is a perfect relationship.</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c18150050a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c18150050a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compared the Qualified Opportunity Zones as the binary variable and the various categories as the continuous variables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c18150050a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c18150050a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c18150050a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c18150050a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c18150050a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c18150050a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biserial correlation coefficient is also a correlation coefficient where one of the samples is measured as dichotomous. In such cases, the point-biserial correlation generally under-reports the true value of the association. The biserial correlation coefficient provides a better estimate in this case.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c18150050a_1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c18150050a_1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c18150050a_1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c18150050a_1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c18150050a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c18150050a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c18150050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c18150050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c18150050a_1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c18150050a_1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c18150050a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c18150050a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c18150050a_1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c18150050a_1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c18150050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c18150050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c18150050a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5" name="Google Shape;605;gc18150050a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c18150050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c18150050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Background:</a:t>
            </a:r>
            <a:endParaRPr/>
          </a:p>
          <a:p>
            <a:pPr indent="-298450" lvl="0" marL="457200" rtl="0" algn="l">
              <a:spcBef>
                <a:spcPts val="0"/>
              </a:spcBef>
              <a:spcAft>
                <a:spcPts val="0"/>
              </a:spcAft>
              <a:buSzPts val="1100"/>
              <a:buChar char="●"/>
            </a:pPr>
            <a:r>
              <a:rPr lang="en"/>
              <a:t>Opportunity Zones are a place-based incentive that were created by the Tax Cuts and Jobs Act of 2017. This incentive allows investors to allocate unrealized capital gains to invest in Qualified Opportunity Funds. States submitted their list of proposed designated Opportunity Zones to the Internal Revenue Service (IRS).</a:t>
            </a:r>
            <a:endParaRPr/>
          </a:p>
          <a:p>
            <a:pPr indent="-298450" lvl="0" marL="457200" rtl="0" algn="l">
              <a:spcBef>
                <a:spcPts val="0"/>
              </a:spcBef>
              <a:spcAft>
                <a:spcPts val="0"/>
              </a:spcAft>
              <a:buSzPts val="1100"/>
              <a:buChar char="●"/>
            </a:pPr>
            <a:r>
              <a:rPr lang="en"/>
              <a:t>While the Department of Housing and Urban Development (HUD) has a great interest in Opportunity Zones, including Secretary Benjamin Carson chairing the White House Opportunity and Revitalization Council, Opportunity Zones are an IRS-administered program.</a:t>
            </a:r>
            <a:endParaRPr/>
          </a:p>
          <a:p>
            <a:pPr indent="0" lvl="0" marL="0" rtl="0" algn="l">
              <a:spcBef>
                <a:spcPts val="0"/>
              </a:spcBef>
              <a:spcAft>
                <a:spcPts val="0"/>
              </a:spcAft>
              <a:buNone/>
            </a:pPr>
            <a:r>
              <a:rPr lang="en"/>
              <a:t>Data Considerations:</a:t>
            </a:r>
            <a:endParaRPr/>
          </a:p>
          <a:p>
            <a:pPr indent="-298450" lvl="0" marL="457200" rtl="0" algn="l">
              <a:spcBef>
                <a:spcPts val="0"/>
              </a:spcBef>
              <a:spcAft>
                <a:spcPts val="0"/>
              </a:spcAft>
              <a:buSzPts val="1100"/>
              <a:buChar char="●"/>
            </a:pPr>
            <a:r>
              <a:rPr lang="en"/>
              <a:t>Using Python, Tableau, Excel, and the ArcGis Map Feature, we were able to perform successful analysis of the Opportunity Zones database</a:t>
            </a:r>
            <a:endParaRPr/>
          </a:p>
          <a:p>
            <a:pPr indent="-298450" lvl="0" marL="457200" rtl="0" algn="l">
              <a:spcBef>
                <a:spcPts val="0"/>
              </a:spcBef>
              <a:spcAft>
                <a:spcPts val="0"/>
              </a:spcAft>
              <a:buSzPts val="1100"/>
              <a:buChar char="●"/>
            </a:pPr>
            <a:r>
              <a:rPr lang="en"/>
              <a:t>We did not remove any of the null values, we assigned them a False value since they still account for a large proportion of the dataset</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c18150050a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c18150050a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Our team’s analysis of the Level 5 HUD data will analyze national and state trends among the Opportunity Zones. “Opportunities Zones are a place-based incentive that were created...to allocate unrealized capital gains to invest in Qualified Opportunity Funds.” We intend to analyze each census tract and determine the relationship between qualified low income communities and qualified Opportunity Zones across different demographic and socioeconomic indicators to predict shared characteristics that make them eligible. Furthermore, in assessing the relationships between the socioeconomic, housing, and demographic data we will evaluate which factor plays a more significant role in determining its status as a Qualified Opportunity Zone. This is for the purposes of predicting the deciding criteria for designated census tracts.</a:t>
            </a:r>
            <a:endParaRPr/>
          </a:p>
          <a:p>
            <a:pPr indent="0" lvl="0" marL="0" rtl="0" algn="l">
              <a:spcBef>
                <a:spcPts val="0"/>
              </a:spcBef>
              <a:spcAft>
                <a:spcPts val="0"/>
              </a:spcAft>
              <a:buClr>
                <a:schemeClr val="dk1"/>
              </a:buClr>
              <a:buSzPts val="1100"/>
              <a:buFont typeface="Arial"/>
              <a:buNone/>
            </a:pPr>
            <a:r>
              <a:rPr lang="en"/>
              <a:t>	</a:t>
            </a:r>
            <a:endParaRPr/>
          </a:p>
          <a:p>
            <a:pPr indent="0" lvl="0" marL="0" rtl="0" algn="l">
              <a:spcBef>
                <a:spcPts val="0"/>
              </a:spcBef>
              <a:spcAft>
                <a:spcPts val="0"/>
              </a:spcAft>
              <a:buClr>
                <a:schemeClr val="dk1"/>
              </a:buClr>
              <a:buSzPts val="1100"/>
              <a:buFont typeface="Arial"/>
              <a:buNone/>
            </a:pPr>
            <a:r>
              <a:rPr lang="en"/>
              <a:t>For our method we are using Tableau and Python as our main visualising software and analysis tool for the specific socioeconomic trends and we hope to see positive correlation between census tracts that give an indication of LIC characteristics and the likelihood of those same census tracts falling under Qualified Opportunity Zones. In doing so, we are trying to estimate what makes a census tract eligible. The IRS has not released these criteria, so it would be very interesting to see what patterns are observable.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c18150050a_1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c18150050a_1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c18150050a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c18150050a_1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Tableau Software is an American interactive data visualization software company</a:t>
            </a:r>
            <a:endParaRPr/>
          </a:p>
          <a:p>
            <a:pPr indent="0" lvl="0" marL="0" rtl="0" algn="l">
              <a:spcBef>
                <a:spcPts val="0"/>
              </a:spcBef>
              <a:spcAft>
                <a:spcPts val="0"/>
              </a:spcAft>
              <a:buNone/>
            </a:pPr>
            <a:r>
              <a:rPr lang="en"/>
              <a:t>It was relatively intuitive in terms of producing results using the demographic information we were given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c18150050a_1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c18150050a_1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Microsoft Excel is a spreadsheet developed by Microsoft for Windows</a:t>
            </a:r>
            <a:endParaRPr/>
          </a:p>
          <a:p>
            <a:pPr indent="0" lvl="0" marL="0" rtl="0" algn="l">
              <a:spcBef>
                <a:spcPts val="0"/>
              </a:spcBef>
              <a:spcAft>
                <a:spcPts val="0"/>
              </a:spcAft>
              <a:buNone/>
            </a:pPr>
            <a:r>
              <a:rPr lang="en"/>
              <a:t>It features calculation, graphing tools, pivot tables, and a macro programming language called Visual Basic for Applications.</a:t>
            </a:r>
            <a:endParaRPr/>
          </a:p>
          <a:p>
            <a:pPr indent="0" lvl="0" marL="0" rtl="0" algn="l">
              <a:spcBef>
                <a:spcPts val="0"/>
              </a:spcBef>
              <a:spcAft>
                <a:spcPts val="0"/>
              </a:spcAft>
              <a:buNone/>
            </a:pPr>
            <a:r>
              <a:rPr lang="en"/>
              <a:t>We used the language in order to manipulate the data</a:t>
            </a:r>
            <a:endParaRPr/>
          </a:p>
          <a:p>
            <a:pPr indent="0" lvl="0" marL="0" rtl="0" algn="l">
              <a:spcBef>
                <a:spcPts val="0"/>
              </a:spcBef>
              <a:spcAft>
                <a:spcPts val="0"/>
              </a:spcAft>
              <a:buNone/>
            </a:pPr>
            <a:r>
              <a:rPr lang="en"/>
              <a:t>We sorted the GEOID to align the different databases.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c18150050a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c18150050a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broke up our findings into specific phases:</a:t>
            </a:r>
            <a:endParaRPr/>
          </a:p>
          <a:p>
            <a:pPr indent="-298450" lvl="0" marL="457200" rtl="0" algn="l">
              <a:spcBef>
                <a:spcPts val="0"/>
              </a:spcBef>
              <a:spcAft>
                <a:spcPts val="0"/>
              </a:spcAft>
              <a:buSzPts val="1100"/>
              <a:buAutoNum type="arabicPeriod"/>
            </a:pPr>
            <a:r>
              <a:rPr lang="en"/>
              <a:t>Analyzing the relationship between the qualified low incomes communities and their corresponding demographic area</a:t>
            </a:r>
            <a:endParaRPr/>
          </a:p>
          <a:p>
            <a:pPr indent="-298450" lvl="0" marL="457200" rtl="0" algn="l">
              <a:spcBef>
                <a:spcPts val="0"/>
              </a:spcBef>
              <a:spcAft>
                <a:spcPts val="0"/>
              </a:spcAft>
              <a:buSzPts val="1100"/>
              <a:buAutoNum type="arabicPeriod"/>
            </a:pPr>
            <a:r>
              <a:rPr lang="en"/>
              <a:t>Analyzing the relationship between the qualified Opportunity Zones and their corresponding demographic area</a:t>
            </a:r>
            <a:endParaRPr/>
          </a:p>
          <a:p>
            <a:pPr indent="-298450" lvl="0" marL="457200" rtl="0" algn="l">
              <a:spcBef>
                <a:spcPts val="0"/>
              </a:spcBef>
              <a:spcAft>
                <a:spcPts val="0"/>
              </a:spcAft>
              <a:buSzPts val="1100"/>
              <a:buAutoNum type="arabicPeriod"/>
            </a:pPr>
            <a:r>
              <a:rPr lang="en"/>
              <a:t>Assessing the relationships between the socioeconomic, housing, and demographic data to determine which plays the most pivotal role in evaluating a Qualified Opportunity Zone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c18150050a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c18150050a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can identify from the geographic map that there are very few counties/districts that actually qualify as Low Income Communities.</a:t>
            </a:r>
            <a:endParaRPr/>
          </a:p>
          <a:p>
            <a:pPr indent="0" lvl="0" marL="0" rtl="0" algn="l">
              <a:spcBef>
                <a:spcPts val="0"/>
              </a:spcBef>
              <a:spcAft>
                <a:spcPts val="0"/>
              </a:spcAft>
              <a:buNone/>
            </a:pPr>
            <a:r>
              <a:rPr lang="en"/>
              <a:t>Additionally, we can recognize from the visual representation of the database that some counties were regarded to a higher degree as Low income Communities. The database provided records of each individual county and broke it down by tract.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561650" y="751888"/>
            <a:ext cx="60207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2924250" y="2804488"/>
            <a:ext cx="3295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2"/>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 name="Google Shape;33;p2"/>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
    <p:spTree>
      <p:nvGrpSpPr>
        <p:cNvPr id="175" name="Shape 175"/>
        <p:cNvGrpSpPr/>
        <p:nvPr/>
      </p:nvGrpSpPr>
      <p:grpSpPr>
        <a:xfrm>
          <a:off x="0" y="0"/>
          <a:ext cx="0" cy="0"/>
          <a:chOff x="0" y="0"/>
          <a:chExt cx="0" cy="0"/>
        </a:xfrm>
      </p:grpSpPr>
      <p:sp>
        <p:nvSpPr>
          <p:cNvPr id="176" name="Google Shape;176;p11"/>
          <p:cNvSpPr txBox="1"/>
          <p:nvPr>
            <p:ph type="ctrTitle"/>
          </p:nvPr>
        </p:nvSpPr>
        <p:spPr>
          <a:xfrm>
            <a:off x="3068675" y="3075325"/>
            <a:ext cx="3055800" cy="54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2400">
                <a:solidFill>
                  <a:schemeClr val="accen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77" name="Google Shape;177;p11"/>
          <p:cNvSpPr txBox="1"/>
          <p:nvPr>
            <p:ph idx="1" type="subTitle"/>
          </p:nvPr>
        </p:nvSpPr>
        <p:spPr>
          <a:xfrm>
            <a:off x="2333000" y="1799075"/>
            <a:ext cx="4478100" cy="7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78" name="Google Shape;178;p11"/>
          <p:cNvSpPr/>
          <p:nvPr/>
        </p:nvSpPr>
        <p:spPr>
          <a:xfrm>
            <a:off x="1621169" y="2890613"/>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1"/>
          <p:cNvSpPr/>
          <p:nvPr/>
        </p:nvSpPr>
        <p:spPr>
          <a:xfrm>
            <a:off x="1238740" y="2106884"/>
            <a:ext cx="121434" cy="121434"/>
          </a:xfrm>
          <a:custGeom>
            <a:rect b="b" l="l" r="r" t="t"/>
            <a:pathLst>
              <a:path extrusionOk="0" h="4634" w="4634">
                <a:moveTo>
                  <a:pt x="0" y="1"/>
                </a:moveTo>
                <a:lnTo>
                  <a:pt x="0" y="4634"/>
                </a:lnTo>
                <a:lnTo>
                  <a:pt x="4633" y="4634"/>
                </a:lnTo>
                <a:lnTo>
                  <a:pt x="46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11"/>
          <p:cNvGrpSpPr/>
          <p:nvPr/>
        </p:nvGrpSpPr>
        <p:grpSpPr>
          <a:xfrm>
            <a:off x="8217007" y="3576772"/>
            <a:ext cx="188886" cy="1181531"/>
            <a:chOff x="2877432" y="975334"/>
            <a:chExt cx="188886" cy="1181531"/>
          </a:xfrm>
        </p:grpSpPr>
        <p:sp>
          <p:nvSpPr>
            <p:cNvPr id="184" name="Google Shape;184;p11"/>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1"/>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 name="Google Shape;187;p11"/>
          <p:cNvSpPr/>
          <p:nvPr/>
        </p:nvSpPr>
        <p:spPr>
          <a:xfrm>
            <a:off x="8718796" y="116488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 name="Google Shape;188;p11"/>
          <p:cNvGrpSpPr/>
          <p:nvPr/>
        </p:nvGrpSpPr>
        <p:grpSpPr>
          <a:xfrm>
            <a:off x="7519346" y="3243318"/>
            <a:ext cx="98059" cy="1147596"/>
            <a:chOff x="3347921" y="16006"/>
            <a:chExt cx="98059" cy="1147596"/>
          </a:xfrm>
        </p:grpSpPr>
        <p:sp>
          <p:nvSpPr>
            <p:cNvPr id="189" name="Google Shape;189;p11"/>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1"/>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11"/>
          <p:cNvGrpSpPr/>
          <p:nvPr/>
        </p:nvGrpSpPr>
        <p:grpSpPr>
          <a:xfrm>
            <a:off x="805821" y="2953663"/>
            <a:ext cx="121172" cy="760495"/>
            <a:chOff x="5245196" y="3136513"/>
            <a:chExt cx="121172" cy="760495"/>
          </a:xfrm>
        </p:grpSpPr>
        <p:sp>
          <p:nvSpPr>
            <p:cNvPr id="192" name="Google Shape;192;p11"/>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250617" y="2402301"/>
            <a:ext cx="188650" cy="2468354"/>
            <a:chOff x="250617" y="2402301"/>
            <a:chExt cx="188650" cy="2468354"/>
          </a:xfrm>
        </p:grpSpPr>
        <p:sp>
          <p:nvSpPr>
            <p:cNvPr id="195" name="Google Shape;195;p11"/>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 name="Google Shape;199;p11"/>
          <p:cNvSpPr/>
          <p:nvPr/>
        </p:nvSpPr>
        <p:spPr>
          <a:xfrm>
            <a:off x="8307214" y="-383977"/>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 name="Google Shape;201;p11"/>
          <p:cNvGrpSpPr/>
          <p:nvPr/>
        </p:nvGrpSpPr>
        <p:grpSpPr>
          <a:xfrm>
            <a:off x="2038689" y="173907"/>
            <a:ext cx="57599" cy="831799"/>
            <a:chOff x="2038689" y="173907"/>
            <a:chExt cx="57599" cy="831799"/>
          </a:xfrm>
        </p:grpSpPr>
        <p:sp>
          <p:nvSpPr>
            <p:cNvPr id="202" name="Google Shape;202;p11"/>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 name="Google Shape;204;p11"/>
          <p:cNvSpPr/>
          <p:nvPr/>
        </p:nvSpPr>
        <p:spPr>
          <a:xfrm>
            <a:off x="7582340" y="1834534"/>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 name="Google Shape;205;p11"/>
          <p:cNvGrpSpPr/>
          <p:nvPr/>
        </p:nvGrpSpPr>
        <p:grpSpPr>
          <a:xfrm>
            <a:off x="4920170" y="-496491"/>
            <a:ext cx="188886" cy="1181531"/>
            <a:chOff x="2877432" y="975334"/>
            <a:chExt cx="188886" cy="1181531"/>
          </a:xfrm>
        </p:grpSpPr>
        <p:sp>
          <p:nvSpPr>
            <p:cNvPr id="206" name="Google Shape;206;p11"/>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 name="Google Shape;209;p11"/>
          <p:cNvSpPr/>
          <p:nvPr/>
        </p:nvSpPr>
        <p:spPr>
          <a:xfrm>
            <a:off x="7084804" y="549572"/>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 name="Google Shape;210;p11"/>
          <p:cNvGrpSpPr/>
          <p:nvPr/>
        </p:nvGrpSpPr>
        <p:grpSpPr>
          <a:xfrm>
            <a:off x="3030471" y="-223849"/>
            <a:ext cx="121172" cy="760495"/>
            <a:chOff x="5245196" y="3136513"/>
            <a:chExt cx="121172" cy="760495"/>
          </a:xfrm>
        </p:grpSpPr>
        <p:sp>
          <p:nvSpPr>
            <p:cNvPr id="211" name="Google Shape;211;p11"/>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 name="Google Shape;213;p11"/>
          <p:cNvGrpSpPr/>
          <p:nvPr/>
        </p:nvGrpSpPr>
        <p:grpSpPr>
          <a:xfrm>
            <a:off x="2306292" y="2569221"/>
            <a:ext cx="199237" cy="2828935"/>
            <a:chOff x="1608717" y="1280046"/>
            <a:chExt cx="199237" cy="2828935"/>
          </a:xfrm>
        </p:grpSpPr>
        <p:sp>
          <p:nvSpPr>
            <p:cNvPr id="214" name="Google Shape;214;p11"/>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17" name="Shape 217"/>
        <p:cNvGrpSpPr/>
        <p:nvPr/>
      </p:nvGrpSpPr>
      <p:grpSpPr>
        <a:xfrm>
          <a:off x="0" y="0"/>
          <a:ext cx="0" cy="0"/>
          <a:chOff x="0" y="0"/>
          <a:chExt cx="0" cy="0"/>
        </a:xfrm>
      </p:grpSpPr>
      <p:sp>
        <p:nvSpPr>
          <p:cNvPr id="218" name="Google Shape;218;p12"/>
          <p:cNvSpPr txBox="1"/>
          <p:nvPr>
            <p:ph hasCustomPrompt="1" type="title"/>
          </p:nvPr>
        </p:nvSpPr>
        <p:spPr>
          <a:xfrm>
            <a:off x="1733725" y="856650"/>
            <a:ext cx="5676600" cy="12303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9" name="Google Shape;219;p12"/>
          <p:cNvSpPr txBox="1"/>
          <p:nvPr>
            <p:ph idx="1" type="body"/>
          </p:nvPr>
        </p:nvSpPr>
        <p:spPr>
          <a:xfrm>
            <a:off x="3208075" y="2086950"/>
            <a:ext cx="2727900" cy="7155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grpSp>
        <p:nvGrpSpPr>
          <p:cNvPr id="220" name="Google Shape;220;p12"/>
          <p:cNvGrpSpPr/>
          <p:nvPr/>
        </p:nvGrpSpPr>
        <p:grpSpPr>
          <a:xfrm>
            <a:off x="722446" y="3412541"/>
            <a:ext cx="7699120" cy="1883463"/>
            <a:chOff x="4558950" y="838825"/>
            <a:chExt cx="2813800" cy="688350"/>
          </a:xfrm>
        </p:grpSpPr>
        <p:sp>
          <p:nvSpPr>
            <p:cNvPr id="221" name="Google Shape;221;p12"/>
            <p:cNvSpPr/>
            <p:nvPr/>
          </p:nvSpPr>
          <p:spPr>
            <a:xfrm>
              <a:off x="6067275" y="838825"/>
              <a:ext cx="46025" cy="39525"/>
            </a:xfrm>
            <a:custGeom>
              <a:rect b="b" l="l" r="r" t="t"/>
              <a:pathLst>
                <a:path extrusionOk="0" h="1581" w="1841">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2"/>
            <p:cNvSpPr/>
            <p:nvPr/>
          </p:nvSpPr>
          <p:spPr>
            <a:xfrm>
              <a:off x="4703850" y="911275"/>
              <a:ext cx="2580700" cy="613375"/>
            </a:xfrm>
            <a:custGeom>
              <a:rect b="b" l="l" r="r" t="t"/>
              <a:pathLst>
                <a:path extrusionOk="0" h="24535" w="103228">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2"/>
            <p:cNvSpPr/>
            <p:nvPr/>
          </p:nvSpPr>
          <p:spPr>
            <a:xfrm>
              <a:off x="4704175" y="930800"/>
              <a:ext cx="2582575" cy="595725"/>
            </a:xfrm>
            <a:custGeom>
              <a:rect b="b" l="l" r="r" t="t"/>
              <a:pathLst>
                <a:path extrusionOk="0" h="23829" w="103303">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2"/>
            <p:cNvSpPr/>
            <p:nvPr/>
          </p:nvSpPr>
          <p:spPr>
            <a:xfrm>
              <a:off x="4904225" y="1145950"/>
              <a:ext cx="46000" cy="39350"/>
            </a:xfrm>
            <a:custGeom>
              <a:rect b="b" l="l" r="r" t="t"/>
              <a:pathLst>
                <a:path extrusionOk="0" h="1574" w="184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2"/>
            <p:cNvSpPr/>
            <p:nvPr/>
          </p:nvSpPr>
          <p:spPr>
            <a:xfrm>
              <a:off x="5062350" y="1316075"/>
              <a:ext cx="46025" cy="39350"/>
            </a:xfrm>
            <a:custGeom>
              <a:rect b="b" l="l" r="r" t="t"/>
              <a:pathLst>
                <a:path extrusionOk="0" h="1574" w="1841">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2"/>
            <p:cNvSpPr/>
            <p:nvPr/>
          </p:nvSpPr>
          <p:spPr>
            <a:xfrm>
              <a:off x="5209475" y="1350400"/>
              <a:ext cx="39725" cy="39725"/>
            </a:xfrm>
            <a:custGeom>
              <a:rect b="b" l="l" r="r" t="t"/>
              <a:pathLst>
                <a:path extrusionOk="0" h="1589" w="1589">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2"/>
            <p:cNvSpPr/>
            <p:nvPr/>
          </p:nvSpPr>
          <p:spPr>
            <a:xfrm>
              <a:off x="5173875" y="1248975"/>
              <a:ext cx="46025" cy="39450"/>
            </a:xfrm>
            <a:custGeom>
              <a:rect b="b" l="l" r="r" t="t"/>
              <a:pathLst>
                <a:path extrusionOk="0" h="1578" w="1841">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2"/>
            <p:cNvSpPr/>
            <p:nvPr/>
          </p:nvSpPr>
          <p:spPr>
            <a:xfrm>
              <a:off x="5352500" y="938375"/>
              <a:ext cx="46000" cy="39500"/>
            </a:xfrm>
            <a:custGeom>
              <a:rect b="b" l="l" r="r" t="t"/>
              <a:pathLst>
                <a:path extrusionOk="0" h="1580" w="184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2"/>
            <p:cNvSpPr/>
            <p:nvPr/>
          </p:nvSpPr>
          <p:spPr>
            <a:xfrm>
              <a:off x="5722650" y="1358275"/>
              <a:ext cx="46000" cy="39525"/>
            </a:xfrm>
            <a:custGeom>
              <a:rect b="b" l="l" r="r" t="t"/>
              <a:pathLst>
                <a:path extrusionOk="0" h="1581" w="184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2"/>
            <p:cNvSpPr/>
            <p:nvPr/>
          </p:nvSpPr>
          <p:spPr>
            <a:xfrm>
              <a:off x="5859350" y="1157300"/>
              <a:ext cx="46025" cy="39450"/>
            </a:xfrm>
            <a:custGeom>
              <a:rect b="b" l="l" r="r" t="t"/>
              <a:pathLst>
                <a:path extrusionOk="0" h="1578" w="1841">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2"/>
            <p:cNvSpPr/>
            <p:nvPr/>
          </p:nvSpPr>
          <p:spPr>
            <a:xfrm>
              <a:off x="6131225" y="1060900"/>
              <a:ext cx="46025" cy="39350"/>
            </a:xfrm>
            <a:custGeom>
              <a:rect b="b" l="l" r="r" t="t"/>
              <a:pathLst>
                <a:path extrusionOk="0" h="1574" w="1841">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2"/>
            <p:cNvSpPr/>
            <p:nvPr/>
          </p:nvSpPr>
          <p:spPr>
            <a:xfrm>
              <a:off x="6358050" y="914425"/>
              <a:ext cx="46000" cy="39350"/>
            </a:xfrm>
            <a:custGeom>
              <a:rect b="b" l="l" r="r" t="t"/>
              <a:pathLst>
                <a:path extrusionOk="0" h="1574" w="184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2"/>
            <p:cNvSpPr/>
            <p:nvPr/>
          </p:nvSpPr>
          <p:spPr>
            <a:xfrm>
              <a:off x="6510200" y="1128325"/>
              <a:ext cx="46025" cy="39450"/>
            </a:xfrm>
            <a:custGeom>
              <a:rect b="b" l="l" r="r" t="t"/>
              <a:pathLst>
                <a:path extrusionOk="0" h="1578" w="1841">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2"/>
            <p:cNvSpPr/>
            <p:nvPr/>
          </p:nvSpPr>
          <p:spPr>
            <a:xfrm>
              <a:off x="6708025" y="1051150"/>
              <a:ext cx="46025" cy="39425"/>
            </a:xfrm>
            <a:custGeom>
              <a:rect b="b" l="l" r="r" t="t"/>
              <a:pathLst>
                <a:path extrusionOk="0" h="1577" w="1841">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2"/>
            <p:cNvSpPr/>
            <p:nvPr/>
          </p:nvSpPr>
          <p:spPr>
            <a:xfrm>
              <a:off x="7033125" y="1244875"/>
              <a:ext cx="46025" cy="39450"/>
            </a:xfrm>
            <a:custGeom>
              <a:rect b="b" l="l" r="r" t="t"/>
              <a:pathLst>
                <a:path extrusionOk="0" h="1578" w="1841">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2"/>
            <p:cNvSpPr/>
            <p:nvPr/>
          </p:nvSpPr>
          <p:spPr>
            <a:xfrm>
              <a:off x="4898850" y="1313550"/>
              <a:ext cx="46025" cy="39350"/>
            </a:xfrm>
            <a:custGeom>
              <a:rect b="b" l="l" r="r" t="t"/>
              <a:pathLst>
                <a:path extrusionOk="0" h="1574" w="1841">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2"/>
            <p:cNvSpPr/>
            <p:nvPr/>
          </p:nvSpPr>
          <p:spPr>
            <a:xfrm>
              <a:off x="5551575" y="1234800"/>
              <a:ext cx="46025" cy="39350"/>
            </a:xfrm>
            <a:custGeom>
              <a:rect b="b" l="l" r="r" t="t"/>
              <a:pathLst>
                <a:path extrusionOk="0" h="1574" w="1841">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2"/>
            <p:cNvSpPr/>
            <p:nvPr/>
          </p:nvSpPr>
          <p:spPr>
            <a:xfrm>
              <a:off x="5887400" y="907725"/>
              <a:ext cx="45075" cy="39575"/>
            </a:xfrm>
            <a:custGeom>
              <a:rect b="b" l="l" r="r" t="t"/>
              <a:pathLst>
                <a:path extrusionOk="0" h="1583" w="1803">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2"/>
            <p:cNvSpPr/>
            <p:nvPr/>
          </p:nvSpPr>
          <p:spPr>
            <a:xfrm>
              <a:off x="6166200" y="1209275"/>
              <a:ext cx="39700" cy="39725"/>
            </a:xfrm>
            <a:custGeom>
              <a:rect b="b" l="l" r="r" t="t"/>
              <a:pathLst>
                <a:path extrusionOk="0" h="1589" w="1588">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2"/>
            <p:cNvSpPr/>
            <p:nvPr/>
          </p:nvSpPr>
          <p:spPr>
            <a:xfrm>
              <a:off x="6373800" y="1380650"/>
              <a:ext cx="39700" cy="39400"/>
            </a:xfrm>
            <a:custGeom>
              <a:rect b="b" l="l" r="r" t="t"/>
              <a:pathLst>
                <a:path extrusionOk="0" h="1576" w="1588">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2"/>
            <p:cNvSpPr/>
            <p:nvPr/>
          </p:nvSpPr>
          <p:spPr>
            <a:xfrm>
              <a:off x="6594950" y="1344425"/>
              <a:ext cx="46000" cy="39350"/>
            </a:xfrm>
            <a:custGeom>
              <a:rect b="b" l="l" r="r" t="t"/>
              <a:pathLst>
                <a:path extrusionOk="0" h="1574" w="184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2"/>
            <p:cNvSpPr/>
            <p:nvPr/>
          </p:nvSpPr>
          <p:spPr>
            <a:xfrm>
              <a:off x="6731025" y="1382850"/>
              <a:ext cx="46025" cy="39475"/>
            </a:xfrm>
            <a:custGeom>
              <a:rect b="b" l="l" r="r" t="t"/>
              <a:pathLst>
                <a:path extrusionOk="0" h="1579" w="1841">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2"/>
            <p:cNvSpPr/>
            <p:nvPr/>
          </p:nvSpPr>
          <p:spPr>
            <a:xfrm>
              <a:off x="6891700" y="1116350"/>
              <a:ext cx="46000" cy="39350"/>
            </a:xfrm>
            <a:custGeom>
              <a:rect b="b" l="l" r="r" t="t"/>
              <a:pathLst>
                <a:path extrusionOk="0" h="1574" w="184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2"/>
            <p:cNvSpPr/>
            <p:nvPr/>
          </p:nvSpPr>
          <p:spPr>
            <a:xfrm>
              <a:off x="7059275" y="1035400"/>
              <a:ext cx="46025" cy="39450"/>
            </a:xfrm>
            <a:custGeom>
              <a:rect b="b" l="l" r="r" t="t"/>
              <a:pathLst>
                <a:path extrusionOk="0" h="1578" w="1841">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2"/>
            <p:cNvSpPr/>
            <p:nvPr/>
          </p:nvSpPr>
          <p:spPr>
            <a:xfrm>
              <a:off x="4708275" y="856450"/>
              <a:ext cx="2575650" cy="667875"/>
            </a:xfrm>
            <a:custGeom>
              <a:rect b="b" l="l" r="r" t="t"/>
              <a:pathLst>
                <a:path extrusionOk="0" h="26715" w="103026">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2"/>
            <p:cNvSpPr/>
            <p:nvPr/>
          </p:nvSpPr>
          <p:spPr>
            <a:xfrm>
              <a:off x="4558950" y="1523350"/>
              <a:ext cx="2813800" cy="3825"/>
            </a:xfrm>
            <a:custGeom>
              <a:rect b="b" l="l" r="r" t="t"/>
              <a:pathLst>
                <a:path extrusionOk="0" h="153" w="112552">
                  <a:moveTo>
                    <a:pt x="1" y="1"/>
                  </a:moveTo>
                  <a:lnTo>
                    <a:pt x="1" y="152"/>
                  </a:lnTo>
                  <a:lnTo>
                    <a:pt x="112552" y="152"/>
                  </a:lnTo>
                  <a:lnTo>
                    <a:pt x="112552"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2"/>
            <p:cNvSpPr/>
            <p:nvPr/>
          </p:nvSpPr>
          <p:spPr>
            <a:xfrm>
              <a:off x="4967225" y="1418775"/>
              <a:ext cx="46025" cy="39450"/>
            </a:xfrm>
            <a:custGeom>
              <a:rect b="b" l="l" r="r" t="t"/>
              <a:pathLst>
                <a:path extrusionOk="0" h="1578" w="1841">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2"/>
            <p:cNvSpPr/>
            <p:nvPr/>
          </p:nvSpPr>
          <p:spPr>
            <a:xfrm>
              <a:off x="5101172" y="992325"/>
              <a:ext cx="42875" cy="39850"/>
            </a:xfrm>
            <a:custGeom>
              <a:rect b="b" l="l" r="r" t="t"/>
              <a:pathLst>
                <a:path extrusionOk="0" h="1594" w="1715">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2"/>
            <p:cNvSpPr/>
            <p:nvPr/>
          </p:nvSpPr>
          <p:spPr>
            <a:xfrm>
              <a:off x="5364775" y="1136200"/>
              <a:ext cx="46025" cy="39450"/>
            </a:xfrm>
            <a:custGeom>
              <a:rect b="b" l="l" r="r" t="t"/>
              <a:pathLst>
                <a:path extrusionOk="0" h="1578" w="1841">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2"/>
            <p:cNvSpPr/>
            <p:nvPr/>
          </p:nvSpPr>
          <p:spPr>
            <a:xfrm>
              <a:off x="5581825" y="976800"/>
              <a:ext cx="46025" cy="39525"/>
            </a:xfrm>
            <a:custGeom>
              <a:rect b="b" l="l" r="r" t="t"/>
              <a:pathLst>
                <a:path extrusionOk="0" h="1581" w="1841">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2"/>
            <p:cNvSpPr/>
            <p:nvPr/>
          </p:nvSpPr>
          <p:spPr>
            <a:xfrm>
              <a:off x="5838875" y="1036025"/>
              <a:ext cx="46025" cy="39450"/>
            </a:xfrm>
            <a:custGeom>
              <a:rect b="b" l="l" r="r" t="t"/>
              <a:pathLst>
                <a:path extrusionOk="0" h="1578" w="1841">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2"/>
            <p:cNvSpPr/>
            <p:nvPr/>
          </p:nvSpPr>
          <p:spPr>
            <a:xfrm>
              <a:off x="6316150" y="1138400"/>
              <a:ext cx="39700" cy="39400"/>
            </a:xfrm>
            <a:custGeom>
              <a:rect b="b" l="l" r="r" t="t"/>
              <a:pathLst>
                <a:path extrusionOk="0" h="1576" w="1588">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2"/>
            <p:cNvSpPr/>
            <p:nvPr/>
          </p:nvSpPr>
          <p:spPr>
            <a:xfrm>
              <a:off x="6675275" y="1230075"/>
              <a:ext cx="46000" cy="39350"/>
            </a:xfrm>
            <a:custGeom>
              <a:rect b="b" l="l" r="r" t="t"/>
              <a:pathLst>
                <a:path extrusionOk="0" h="1574" w="184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2"/>
            <p:cNvSpPr/>
            <p:nvPr/>
          </p:nvSpPr>
          <p:spPr>
            <a:xfrm>
              <a:off x="6863325" y="967025"/>
              <a:ext cx="46350" cy="39350"/>
            </a:xfrm>
            <a:custGeom>
              <a:rect b="b" l="l" r="r" t="t"/>
              <a:pathLst>
                <a:path extrusionOk="0" h="1574" w="1854">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2"/>
            <p:cNvSpPr/>
            <p:nvPr/>
          </p:nvSpPr>
          <p:spPr>
            <a:xfrm>
              <a:off x="6956275" y="1323000"/>
              <a:ext cx="46000" cy="39350"/>
            </a:xfrm>
            <a:custGeom>
              <a:rect b="b" l="l" r="r" t="t"/>
              <a:pathLst>
                <a:path extrusionOk="0" h="1574" w="184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56" name="Shape 256"/>
        <p:cNvGrpSpPr/>
        <p:nvPr/>
      </p:nvGrpSpPr>
      <p:grpSpPr>
        <a:xfrm>
          <a:off x="0" y="0"/>
          <a:ext cx="0" cy="0"/>
          <a:chOff x="0" y="0"/>
          <a:chExt cx="0" cy="0"/>
        </a:xfrm>
      </p:grpSpPr>
      <p:sp>
        <p:nvSpPr>
          <p:cNvPr id="257" name="Google Shape;257;p13"/>
          <p:cNvSpPr txBox="1"/>
          <p:nvPr>
            <p:ph idx="1" type="subTitle"/>
          </p:nvPr>
        </p:nvSpPr>
        <p:spPr>
          <a:xfrm>
            <a:off x="6429027"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58" name="Google Shape;258;p13"/>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3"/>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3"/>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3"/>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3"/>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3"/>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3"/>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3"/>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3"/>
          <p:cNvSpPr/>
          <p:nvPr/>
        </p:nvSpPr>
        <p:spPr>
          <a:xfrm>
            <a:off x="285750" y="454265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3"/>
          <p:cNvSpPr/>
          <p:nvPr/>
        </p:nvSpPr>
        <p:spPr>
          <a:xfrm>
            <a:off x="439150" y="48034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3"/>
          <p:cNvSpPr txBox="1"/>
          <p:nvPr>
            <p:ph type="ctrTitle"/>
          </p:nvPr>
        </p:nvSpPr>
        <p:spPr>
          <a:xfrm>
            <a:off x="970814" y="3396800"/>
            <a:ext cx="2152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269" name="Google Shape;269;p13"/>
          <p:cNvSpPr txBox="1"/>
          <p:nvPr>
            <p:ph idx="2" type="subTitle"/>
          </p:nvPr>
        </p:nvSpPr>
        <p:spPr>
          <a:xfrm>
            <a:off x="970814"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70" name="Google Shape;270;p13"/>
          <p:cNvSpPr txBox="1"/>
          <p:nvPr>
            <p:ph hasCustomPrompt="1" idx="3" type="title"/>
          </p:nvPr>
        </p:nvSpPr>
        <p:spPr>
          <a:xfrm>
            <a:off x="970814"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p:nvPr>
            <p:ph idx="4" type="ctrTitle"/>
          </p:nvPr>
        </p:nvSpPr>
        <p:spPr>
          <a:xfrm>
            <a:off x="3690348" y="3396800"/>
            <a:ext cx="13866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272" name="Google Shape;272;p13"/>
          <p:cNvSpPr txBox="1"/>
          <p:nvPr>
            <p:ph idx="5" type="subTitle"/>
          </p:nvPr>
        </p:nvSpPr>
        <p:spPr>
          <a:xfrm>
            <a:off x="3690341"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73" name="Google Shape;273;p13"/>
          <p:cNvSpPr txBox="1"/>
          <p:nvPr>
            <p:ph hasCustomPrompt="1" idx="6" type="title"/>
          </p:nvPr>
        </p:nvSpPr>
        <p:spPr>
          <a:xfrm>
            <a:off x="3690341"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p:nvPr>
            <p:ph idx="7" type="ctrTitle"/>
          </p:nvPr>
        </p:nvSpPr>
        <p:spPr>
          <a:xfrm>
            <a:off x="618825" y="411675"/>
            <a:ext cx="4576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275" name="Google Shape;275;p13"/>
          <p:cNvSpPr txBox="1"/>
          <p:nvPr>
            <p:ph idx="8" type="ctrTitle"/>
          </p:nvPr>
        </p:nvSpPr>
        <p:spPr>
          <a:xfrm>
            <a:off x="6428436" y="3377738"/>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276" name="Google Shape;276;p13"/>
          <p:cNvSpPr txBox="1"/>
          <p:nvPr>
            <p:ph hasCustomPrompt="1" idx="9" type="title"/>
          </p:nvPr>
        </p:nvSpPr>
        <p:spPr>
          <a:xfrm>
            <a:off x="6428436"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p:nvPr>
            <p:ph idx="13" type="ctrTitle"/>
          </p:nvPr>
        </p:nvSpPr>
        <p:spPr>
          <a:xfrm>
            <a:off x="6429027" y="3396800"/>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
    <p:spTree>
      <p:nvGrpSpPr>
        <p:cNvPr id="278" name="Shape 278"/>
        <p:cNvGrpSpPr/>
        <p:nvPr/>
      </p:nvGrpSpPr>
      <p:grpSpPr>
        <a:xfrm>
          <a:off x="0" y="0"/>
          <a:ext cx="0" cy="0"/>
          <a:chOff x="0" y="0"/>
          <a:chExt cx="0" cy="0"/>
        </a:xfrm>
      </p:grpSpPr>
      <p:sp>
        <p:nvSpPr>
          <p:cNvPr id="279" name="Google Shape;279;p14"/>
          <p:cNvSpPr txBox="1"/>
          <p:nvPr>
            <p:ph type="ctrTitle"/>
          </p:nvPr>
        </p:nvSpPr>
        <p:spPr>
          <a:xfrm>
            <a:off x="4696481" y="1365079"/>
            <a:ext cx="26556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280" name="Google Shape;280;p14"/>
          <p:cNvSpPr txBox="1"/>
          <p:nvPr>
            <p:ph idx="1" type="subTitle"/>
          </p:nvPr>
        </p:nvSpPr>
        <p:spPr>
          <a:xfrm>
            <a:off x="4696481" y="1835141"/>
            <a:ext cx="3039300" cy="93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6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81" name="Google Shape;281;p14"/>
          <p:cNvSpPr txBox="1"/>
          <p:nvPr>
            <p:ph idx="2" type="ctrTitle"/>
          </p:nvPr>
        </p:nvSpPr>
        <p:spPr>
          <a:xfrm>
            <a:off x="1900150" y="3127942"/>
            <a:ext cx="24729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282" name="Google Shape;282;p14"/>
          <p:cNvSpPr txBox="1"/>
          <p:nvPr>
            <p:ph idx="3" type="subTitle"/>
          </p:nvPr>
        </p:nvSpPr>
        <p:spPr>
          <a:xfrm>
            <a:off x="1333875" y="3598390"/>
            <a:ext cx="3039300" cy="1179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6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83" name="Google Shape;283;p14"/>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4"/>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4"/>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4"/>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 name="Google Shape;287;p14"/>
          <p:cNvGrpSpPr/>
          <p:nvPr/>
        </p:nvGrpSpPr>
        <p:grpSpPr>
          <a:xfrm>
            <a:off x="6626134" y="-164562"/>
            <a:ext cx="121172" cy="760495"/>
            <a:chOff x="5245196" y="3136513"/>
            <a:chExt cx="121172" cy="760495"/>
          </a:xfrm>
        </p:grpSpPr>
        <p:sp>
          <p:nvSpPr>
            <p:cNvPr id="288" name="Google Shape;288;p14"/>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4"/>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14"/>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4"/>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4"/>
          <p:cNvSpPr txBox="1"/>
          <p:nvPr>
            <p:ph idx="4"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_1">
    <p:spTree>
      <p:nvGrpSpPr>
        <p:cNvPr id="293" name="Shape 293"/>
        <p:cNvGrpSpPr/>
        <p:nvPr/>
      </p:nvGrpSpPr>
      <p:grpSpPr>
        <a:xfrm>
          <a:off x="0" y="0"/>
          <a:ext cx="0" cy="0"/>
          <a:chOff x="0" y="0"/>
          <a:chExt cx="0" cy="0"/>
        </a:xfrm>
      </p:grpSpPr>
      <p:sp>
        <p:nvSpPr>
          <p:cNvPr id="294" name="Google Shape;294;p15"/>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5"/>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5"/>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5"/>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 name="Google Shape;301;p15"/>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5"/>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5"/>
          <p:cNvSpPr txBox="1"/>
          <p:nvPr>
            <p:ph type="ctrTitle"/>
          </p:nvPr>
        </p:nvSpPr>
        <p:spPr>
          <a:xfrm>
            <a:off x="891226"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4" name="Google Shape;304;p15"/>
          <p:cNvSpPr txBox="1"/>
          <p:nvPr>
            <p:ph idx="1" type="subTitle"/>
          </p:nvPr>
        </p:nvSpPr>
        <p:spPr>
          <a:xfrm>
            <a:off x="891226"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05" name="Google Shape;305;p15"/>
          <p:cNvSpPr txBox="1"/>
          <p:nvPr>
            <p:ph idx="2" type="ctrTitle"/>
          </p:nvPr>
        </p:nvSpPr>
        <p:spPr>
          <a:xfrm>
            <a:off x="3503173"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6" name="Google Shape;306;p15"/>
          <p:cNvSpPr txBox="1"/>
          <p:nvPr>
            <p:ph idx="3" type="subTitle"/>
          </p:nvPr>
        </p:nvSpPr>
        <p:spPr>
          <a:xfrm>
            <a:off x="3503173"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07" name="Google Shape;307;p15"/>
          <p:cNvSpPr txBox="1"/>
          <p:nvPr>
            <p:ph idx="4" type="ctrTitle"/>
          </p:nvPr>
        </p:nvSpPr>
        <p:spPr>
          <a:xfrm>
            <a:off x="6124594"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8" name="Google Shape;308;p15"/>
          <p:cNvSpPr txBox="1"/>
          <p:nvPr>
            <p:ph idx="5" type="subTitle"/>
          </p:nvPr>
        </p:nvSpPr>
        <p:spPr>
          <a:xfrm>
            <a:off x="6124594"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09" name="Google Shape;309;p15"/>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310" name="Shape 310"/>
        <p:cNvGrpSpPr/>
        <p:nvPr/>
      </p:nvGrpSpPr>
      <p:grpSpPr>
        <a:xfrm>
          <a:off x="0" y="0"/>
          <a:ext cx="0" cy="0"/>
          <a:chOff x="0" y="0"/>
          <a:chExt cx="0" cy="0"/>
        </a:xfrm>
      </p:grpSpPr>
      <p:sp>
        <p:nvSpPr>
          <p:cNvPr id="311" name="Google Shape;311;p16"/>
          <p:cNvSpPr txBox="1"/>
          <p:nvPr>
            <p:ph type="ctrTitle"/>
          </p:nvPr>
        </p:nvSpPr>
        <p:spPr>
          <a:xfrm>
            <a:off x="1121525"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2" name="Google Shape;312;p16"/>
          <p:cNvSpPr txBox="1"/>
          <p:nvPr>
            <p:ph idx="1" type="subTitle"/>
          </p:nvPr>
        </p:nvSpPr>
        <p:spPr>
          <a:xfrm>
            <a:off x="961925" y="1643751"/>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3" name="Google Shape;313;p16"/>
          <p:cNvSpPr txBox="1"/>
          <p:nvPr>
            <p:ph idx="2" type="ctrTitle"/>
          </p:nvPr>
        </p:nvSpPr>
        <p:spPr>
          <a:xfrm>
            <a:off x="3628263"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4" name="Google Shape;314;p16"/>
          <p:cNvSpPr txBox="1"/>
          <p:nvPr>
            <p:ph idx="3" type="subTitle"/>
          </p:nvPr>
        </p:nvSpPr>
        <p:spPr>
          <a:xfrm>
            <a:off x="3468663" y="1643759"/>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5" name="Google Shape;315;p16"/>
          <p:cNvSpPr txBox="1"/>
          <p:nvPr>
            <p:ph idx="4" type="ctrTitle"/>
          </p:nvPr>
        </p:nvSpPr>
        <p:spPr>
          <a:xfrm>
            <a:off x="6142624"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6" name="Google Shape;316;p16"/>
          <p:cNvSpPr txBox="1"/>
          <p:nvPr>
            <p:ph idx="5" type="subTitle"/>
          </p:nvPr>
        </p:nvSpPr>
        <p:spPr>
          <a:xfrm>
            <a:off x="5947924" y="1643751"/>
            <a:ext cx="22707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7" name="Google Shape;317;p16"/>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18" name="Google Shape;318;p16"/>
          <p:cNvSpPr txBox="1"/>
          <p:nvPr>
            <p:ph idx="7" type="ctrTitle"/>
          </p:nvPr>
        </p:nvSpPr>
        <p:spPr>
          <a:xfrm>
            <a:off x="1121525"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9" name="Google Shape;319;p16"/>
          <p:cNvSpPr txBox="1"/>
          <p:nvPr>
            <p:ph idx="8" type="subTitle"/>
          </p:nvPr>
        </p:nvSpPr>
        <p:spPr>
          <a:xfrm>
            <a:off x="961925" y="3479251"/>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0" name="Google Shape;320;p16"/>
          <p:cNvSpPr txBox="1"/>
          <p:nvPr>
            <p:ph idx="9" type="ctrTitle"/>
          </p:nvPr>
        </p:nvSpPr>
        <p:spPr>
          <a:xfrm>
            <a:off x="3628263"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21" name="Google Shape;321;p16"/>
          <p:cNvSpPr txBox="1"/>
          <p:nvPr>
            <p:ph idx="13" type="subTitle"/>
          </p:nvPr>
        </p:nvSpPr>
        <p:spPr>
          <a:xfrm>
            <a:off x="3533613" y="3479251"/>
            <a:ext cx="20706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2" name="Google Shape;322;p16"/>
          <p:cNvSpPr txBox="1"/>
          <p:nvPr>
            <p:ph idx="14" type="ctrTitle"/>
          </p:nvPr>
        </p:nvSpPr>
        <p:spPr>
          <a:xfrm>
            <a:off x="6142624"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23" name="Google Shape;323;p16"/>
          <p:cNvSpPr txBox="1"/>
          <p:nvPr>
            <p:ph idx="15" type="subTitle"/>
          </p:nvPr>
        </p:nvSpPr>
        <p:spPr>
          <a:xfrm>
            <a:off x="5947924" y="3479251"/>
            <a:ext cx="22707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4" name="Google Shape;324;p16"/>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6"/>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6"/>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6"/>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6"/>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6"/>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6"/>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6"/>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6"/>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333" name="Shape 333"/>
        <p:cNvGrpSpPr/>
        <p:nvPr/>
      </p:nvGrpSpPr>
      <p:grpSpPr>
        <a:xfrm>
          <a:off x="0" y="0"/>
          <a:ext cx="0" cy="0"/>
          <a:chOff x="0" y="0"/>
          <a:chExt cx="0" cy="0"/>
        </a:xfrm>
      </p:grpSpPr>
      <p:sp>
        <p:nvSpPr>
          <p:cNvPr id="334" name="Google Shape;334;p17"/>
          <p:cNvSpPr txBox="1"/>
          <p:nvPr>
            <p:ph type="ctrTitle"/>
          </p:nvPr>
        </p:nvSpPr>
        <p:spPr>
          <a:xfrm>
            <a:off x="1218541" y="13731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5" name="Google Shape;335;p17"/>
          <p:cNvSpPr txBox="1"/>
          <p:nvPr>
            <p:ph idx="1" type="subTitle"/>
          </p:nvPr>
        </p:nvSpPr>
        <p:spPr>
          <a:xfrm>
            <a:off x="1218541" y="1865495"/>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36" name="Google Shape;336;p17"/>
          <p:cNvSpPr txBox="1"/>
          <p:nvPr>
            <p:ph idx="2" type="ctrTitle"/>
          </p:nvPr>
        </p:nvSpPr>
        <p:spPr>
          <a:xfrm>
            <a:off x="6054555" y="13731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7" name="Google Shape;337;p17"/>
          <p:cNvSpPr txBox="1"/>
          <p:nvPr>
            <p:ph idx="3" type="subTitle"/>
          </p:nvPr>
        </p:nvSpPr>
        <p:spPr>
          <a:xfrm>
            <a:off x="6054555" y="1865495"/>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38" name="Google Shape;338;p17"/>
          <p:cNvSpPr txBox="1"/>
          <p:nvPr>
            <p:ph idx="4" type="ctrTitle"/>
          </p:nvPr>
        </p:nvSpPr>
        <p:spPr>
          <a:xfrm>
            <a:off x="1218541" y="277880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9" name="Google Shape;339;p17"/>
          <p:cNvSpPr txBox="1"/>
          <p:nvPr>
            <p:ph idx="5" type="subTitle"/>
          </p:nvPr>
        </p:nvSpPr>
        <p:spPr>
          <a:xfrm>
            <a:off x="1116841" y="3271106"/>
            <a:ext cx="20847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40" name="Google Shape;340;p17"/>
          <p:cNvSpPr txBox="1"/>
          <p:nvPr>
            <p:ph idx="6" type="ctrTitle"/>
          </p:nvPr>
        </p:nvSpPr>
        <p:spPr>
          <a:xfrm>
            <a:off x="6054555" y="277880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41" name="Google Shape;341;p17"/>
          <p:cNvSpPr txBox="1"/>
          <p:nvPr>
            <p:ph idx="7" type="subTitle"/>
          </p:nvPr>
        </p:nvSpPr>
        <p:spPr>
          <a:xfrm>
            <a:off x="6054555" y="3271106"/>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42" name="Google Shape;342;p17"/>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43" name="Google Shape;343;p17"/>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7"/>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7"/>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7"/>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7"/>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7"/>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7"/>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7"/>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7"/>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7"/>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2_1">
    <p:spTree>
      <p:nvGrpSpPr>
        <p:cNvPr id="353" name="Shape 353"/>
        <p:cNvGrpSpPr/>
        <p:nvPr/>
      </p:nvGrpSpPr>
      <p:grpSpPr>
        <a:xfrm>
          <a:off x="0" y="0"/>
          <a:ext cx="0" cy="0"/>
          <a:chOff x="0" y="0"/>
          <a:chExt cx="0" cy="0"/>
        </a:xfrm>
      </p:grpSpPr>
      <p:sp>
        <p:nvSpPr>
          <p:cNvPr id="354" name="Google Shape;354;p18"/>
          <p:cNvSpPr txBox="1"/>
          <p:nvPr>
            <p:ph type="ctrTitle"/>
          </p:nvPr>
        </p:nvSpPr>
        <p:spPr>
          <a:xfrm>
            <a:off x="915161" y="2299544"/>
            <a:ext cx="1881300" cy="6447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55" name="Google Shape;355;p18"/>
          <p:cNvSpPr txBox="1"/>
          <p:nvPr>
            <p:ph idx="1" type="subTitle"/>
          </p:nvPr>
        </p:nvSpPr>
        <p:spPr>
          <a:xfrm>
            <a:off x="879139" y="1777397"/>
            <a:ext cx="1917300" cy="644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6" name="Google Shape;356;p18"/>
          <p:cNvSpPr txBox="1"/>
          <p:nvPr>
            <p:ph idx="2" type="ctrTitle"/>
          </p:nvPr>
        </p:nvSpPr>
        <p:spPr>
          <a:xfrm>
            <a:off x="6345518" y="2299544"/>
            <a:ext cx="1881300" cy="644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57" name="Google Shape;357;p18"/>
          <p:cNvSpPr txBox="1"/>
          <p:nvPr>
            <p:ph idx="3" type="subTitle"/>
          </p:nvPr>
        </p:nvSpPr>
        <p:spPr>
          <a:xfrm>
            <a:off x="6345518" y="1777397"/>
            <a:ext cx="1881300" cy="644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8" name="Google Shape;358;p18"/>
          <p:cNvSpPr txBox="1"/>
          <p:nvPr>
            <p:ph idx="4" type="ctrTitle"/>
          </p:nvPr>
        </p:nvSpPr>
        <p:spPr>
          <a:xfrm>
            <a:off x="915161" y="2861525"/>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59" name="Google Shape;359;p18"/>
          <p:cNvSpPr txBox="1"/>
          <p:nvPr>
            <p:ph idx="5" type="subTitle"/>
          </p:nvPr>
        </p:nvSpPr>
        <p:spPr>
          <a:xfrm>
            <a:off x="915161" y="3353275"/>
            <a:ext cx="1881300" cy="644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0" name="Google Shape;360;p18"/>
          <p:cNvSpPr txBox="1"/>
          <p:nvPr>
            <p:ph idx="6" type="ctrTitle"/>
          </p:nvPr>
        </p:nvSpPr>
        <p:spPr>
          <a:xfrm>
            <a:off x="6345518" y="2861525"/>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61" name="Google Shape;361;p18"/>
          <p:cNvSpPr txBox="1"/>
          <p:nvPr>
            <p:ph idx="7" type="subTitle"/>
          </p:nvPr>
        </p:nvSpPr>
        <p:spPr>
          <a:xfrm>
            <a:off x="6345518" y="3353275"/>
            <a:ext cx="16566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2" name="Google Shape;362;p18"/>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63" name="Google Shape;363;p18"/>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8"/>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8"/>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8"/>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8"/>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8"/>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8"/>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8"/>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8"/>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8"/>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373" name="Shape 373"/>
        <p:cNvGrpSpPr/>
        <p:nvPr/>
      </p:nvGrpSpPr>
      <p:grpSpPr>
        <a:xfrm>
          <a:off x="0" y="0"/>
          <a:ext cx="0" cy="0"/>
          <a:chOff x="0" y="0"/>
          <a:chExt cx="0" cy="0"/>
        </a:xfrm>
      </p:grpSpPr>
      <p:sp>
        <p:nvSpPr>
          <p:cNvPr id="374" name="Google Shape;374;p19"/>
          <p:cNvSpPr txBox="1"/>
          <p:nvPr>
            <p:ph type="title"/>
          </p:nvPr>
        </p:nvSpPr>
        <p:spPr>
          <a:xfrm>
            <a:off x="2471150" y="1830075"/>
            <a:ext cx="3823200" cy="1121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7200">
                <a:solidFill>
                  <a:schemeClr val="lt1"/>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75" name="Google Shape;375;p19"/>
          <p:cNvSpPr txBox="1"/>
          <p:nvPr>
            <p:ph idx="1" type="subTitle"/>
          </p:nvPr>
        </p:nvSpPr>
        <p:spPr>
          <a:xfrm>
            <a:off x="2902550" y="540000"/>
            <a:ext cx="2960400" cy="135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76" name="Google Shape;376;p19"/>
          <p:cNvSpPr txBox="1"/>
          <p:nvPr/>
        </p:nvSpPr>
        <p:spPr>
          <a:xfrm>
            <a:off x="2289500" y="3592806"/>
            <a:ext cx="4186500" cy="931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val="tx"/>
                    </a:ext>
                  </a:extLst>
                </a:hlinkClick>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9"/>
          <p:cNvSpPr/>
          <p:nvPr/>
        </p:nvSpPr>
        <p:spPr>
          <a:xfrm>
            <a:off x="1802448" y="4340187"/>
            <a:ext cx="131015" cy="131015"/>
          </a:xfrm>
          <a:custGeom>
            <a:rect b="b" l="l" r="r" t="t"/>
            <a:pathLst>
              <a:path extrusionOk="0" h="4634" w="4634">
                <a:moveTo>
                  <a:pt x="1" y="0"/>
                </a:moveTo>
                <a:lnTo>
                  <a:pt x="1" y="4633"/>
                </a:lnTo>
                <a:lnTo>
                  <a:pt x="4634" y="4633"/>
                </a:lnTo>
                <a:lnTo>
                  <a:pt x="4634"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9"/>
          <p:cNvSpPr/>
          <p:nvPr/>
        </p:nvSpPr>
        <p:spPr>
          <a:xfrm>
            <a:off x="7196621" y="809541"/>
            <a:ext cx="131015" cy="131015"/>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9"/>
          <p:cNvSpPr/>
          <p:nvPr/>
        </p:nvSpPr>
        <p:spPr>
          <a:xfrm>
            <a:off x="7826485" y="4005523"/>
            <a:ext cx="105796" cy="106050"/>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9"/>
          <p:cNvSpPr/>
          <p:nvPr/>
        </p:nvSpPr>
        <p:spPr>
          <a:xfrm>
            <a:off x="6669747" y="3108456"/>
            <a:ext cx="62397" cy="62397"/>
          </a:xfrm>
          <a:custGeom>
            <a:rect b="b" l="l" r="r" t="t"/>
            <a:pathLst>
              <a:path extrusionOk="0" fill="none" h="2207" w="2207">
                <a:moveTo>
                  <a:pt x="0" y="1"/>
                </a:moveTo>
                <a:lnTo>
                  <a:pt x="2206" y="1"/>
                </a:lnTo>
                <a:lnTo>
                  <a:pt x="2206" y="2207"/>
                </a:lnTo>
                <a:lnTo>
                  <a:pt x="0" y="2207"/>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9"/>
          <p:cNvSpPr/>
          <p:nvPr/>
        </p:nvSpPr>
        <p:spPr>
          <a:xfrm>
            <a:off x="2127273" y="2530788"/>
            <a:ext cx="112298" cy="112553"/>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9"/>
          <p:cNvSpPr/>
          <p:nvPr/>
        </p:nvSpPr>
        <p:spPr>
          <a:xfrm>
            <a:off x="7418926" y="3240515"/>
            <a:ext cx="112298" cy="112553"/>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9"/>
          <p:cNvSpPr/>
          <p:nvPr/>
        </p:nvSpPr>
        <p:spPr>
          <a:xfrm>
            <a:off x="7751274" y="1218584"/>
            <a:ext cx="86853" cy="86825"/>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9"/>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9"/>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9"/>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9"/>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9"/>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9"/>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 name="Google Shape;397;p19"/>
          <p:cNvSpPr/>
          <p:nvPr/>
        </p:nvSpPr>
        <p:spPr>
          <a:xfrm>
            <a:off x="1050592" y="3209646"/>
            <a:ext cx="9132" cy="2718457"/>
          </a:xfrm>
          <a:custGeom>
            <a:rect b="b" l="l" r="r" t="t"/>
            <a:pathLst>
              <a:path extrusionOk="0" h="96152" w="323">
                <a:moveTo>
                  <a:pt x="166" y="1"/>
                </a:moveTo>
                <a:lnTo>
                  <a:pt x="1" y="96151"/>
                </a:lnTo>
                <a:lnTo>
                  <a:pt x="322" y="96151"/>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9"/>
          <p:cNvSpPr/>
          <p:nvPr/>
        </p:nvSpPr>
        <p:spPr>
          <a:xfrm>
            <a:off x="7090326" y="2590809"/>
            <a:ext cx="9132" cy="1822361"/>
          </a:xfrm>
          <a:custGeom>
            <a:rect b="b" l="l" r="r" t="t"/>
            <a:pathLst>
              <a:path extrusionOk="0" h="64457" w="323">
                <a:moveTo>
                  <a:pt x="157" y="1"/>
                </a:moveTo>
                <a:lnTo>
                  <a:pt x="0" y="64456"/>
                </a:lnTo>
                <a:lnTo>
                  <a:pt x="322" y="64456"/>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9"/>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9"/>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 name="Google Shape;405;p19"/>
          <p:cNvSpPr/>
          <p:nvPr/>
        </p:nvSpPr>
        <p:spPr>
          <a:xfrm>
            <a:off x="6423211" y="3192659"/>
            <a:ext cx="86853" cy="86825"/>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9"/>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4">
    <p:spTree>
      <p:nvGrpSpPr>
        <p:cNvPr id="409" name="Shape 409"/>
        <p:cNvGrpSpPr/>
        <p:nvPr/>
      </p:nvGrpSpPr>
      <p:grpSpPr>
        <a:xfrm>
          <a:off x="0" y="0"/>
          <a:ext cx="0" cy="0"/>
          <a:chOff x="0" y="0"/>
          <a:chExt cx="0" cy="0"/>
        </a:xfrm>
      </p:grpSpPr>
      <p:sp>
        <p:nvSpPr>
          <p:cNvPr id="410" name="Google Shape;410;p20"/>
          <p:cNvSpPr txBox="1"/>
          <p:nvPr>
            <p:ph idx="1" type="body"/>
          </p:nvPr>
        </p:nvSpPr>
        <p:spPr>
          <a:xfrm>
            <a:off x="597375" y="1063525"/>
            <a:ext cx="3908700" cy="37869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SzPts val="1000"/>
              <a:buFont typeface="Livvic Light"/>
              <a:buChar char="●"/>
              <a:defRPr sz="1200"/>
            </a:lvl1pPr>
            <a:lvl2pPr indent="-292100" lvl="1" marL="914400" rtl="0">
              <a:spcBef>
                <a:spcPts val="1600"/>
              </a:spcBef>
              <a:spcAft>
                <a:spcPts val="0"/>
              </a:spcAft>
              <a:buSzPts val="1000"/>
              <a:buFont typeface="Nunito Light"/>
              <a:buChar char="○"/>
              <a:defRPr/>
            </a:lvl2pPr>
            <a:lvl3pPr indent="-292100" lvl="2" marL="1371600" rtl="0">
              <a:spcBef>
                <a:spcPts val="1600"/>
              </a:spcBef>
              <a:spcAft>
                <a:spcPts val="0"/>
              </a:spcAft>
              <a:buSzPts val="1000"/>
              <a:buFont typeface="Nunito Light"/>
              <a:buChar char="■"/>
              <a:defRPr/>
            </a:lvl3pPr>
            <a:lvl4pPr indent="-292100" lvl="3" marL="1828800" rtl="0">
              <a:spcBef>
                <a:spcPts val="1600"/>
              </a:spcBef>
              <a:spcAft>
                <a:spcPts val="0"/>
              </a:spcAft>
              <a:buSzPts val="1000"/>
              <a:buFont typeface="Nunito Light"/>
              <a:buChar char="●"/>
              <a:defRPr/>
            </a:lvl4pPr>
            <a:lvl5pPr indent="-292100" lvl="4" marL="2286000" rtl="0">
              <a:spcBef>
                <a:spcPts val="1600"/>
              </a:spcBef>
              <a:spcAft>
                <a:spcPts val="0"/>
              </a:spcAft>
              <a:buSzPts val="1000"/>
              <a:buFont typeface="Nunito Light"/>
              <a:buChar char="○"/>
              <a:defRPr/>
            </a:lvl5pPr>
            <a:lvl6pPr indent="-292100" lvl="5" marL="2743200" rtl="0">
              <a:spcBef>
                <a:spcPts val="1600"/>
              </a:spcBef>
              <a:spcAft>
                <a:spcPts val="0"/>
              </a:spcAft>
              <a:buSzPts val="1000"/>
              <a:buFont typeface="Nunito Light"/>
              <a:buChar char="■"/>
              <a:defRPr/>
            </a:lvl6pPr>
            <a:lvl7pPr indent="-292100" lvl="6" marL="3200400" rtl="0">
              <a:spcBef>
                <a:spcPts val="1600"/>
              </a:spcBef>
              <a:spcAft>
                <a:spcPts val="0"/>
              </a:spcAft>
              <a:buSzPts val="1000"/>
              <a:buFont typeface="Nunito Light"/>
              <a:buChar char="●"/>
              <a:defRPr/>
            </a:lvl7pPr>
            <a:lvl8pPr indent="-292100" lvl="7" marL="3657600" rtl="0">
              <a:spcBef>
                <a:spcPts val="1600"/>
              </a:spcBef>
              <a:spcAft>
                <a:spcPts val="0"/>
              </a:spcAft>
              <a:buSzPts val="1000"/>
              <a:buFont typeface="Nunito Light"/>
              <a:buChar char="○"/>
              <a:defRPr/>
            </a:lvl8pPr>
            <a:lvl9pPr indent="-292100" lvl="8" marL="4114800" rtl="0">
              <a:spcBef>
                <a:spcPts val="1600"/>
              </a:spcBef>
              <a:spcAft>
                <a:spcPts val="1600"/>
              </a:spcAft>
              <a:buSzPts val="1000"/>
              <a:buFont typeface="Nunito Light"/>
              <a:buChar char="■"/>
              <a:defRPr/>
            </a:lvl9pPr>
          </a:lstStyle>
          <a:p/>
        </p:txBody>
      </p:sp>
      <p:sp>
        <p:nvSpPr>
          <p:cNvPr id="411" name="Google Shape;411;p20"/>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412" name="Google Shape;412;p20"/>
          <p:cNvSpPr txBox="1"/>
          <p:nvPr>
            <p:ph idx="2" type="body"/>
          </p:nvPr>
        </p:nvSpPr>
        <p:spPr>
          <a:xfrm>
            <a:off x="4690125" y="1063525"/>
            <a:ext cx="3908700" cy="37869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Clr>
                <a:srgbClr val="EC5D37"/>
              </a:buClr>
              <a:buSzPts val="1000"/>
              <a:buFont typeface="Livvic Light"/>
              <a:buChar char="●"/>
              <a:defRPr sz="1200"/>
            </a:lvl1pPr>
            <a:lvl2pPr indent="-292100" lvl="1" marL="914400" rtl="0">
              <a:spcBef>
                <a:spcPts val="1600"/>
              </a:spcBef>
              <a:spcAft>
                <a:spcPts val="0"/>
              </a:spcAft>
              <a:buClr>
                <a:srgbClr val="FFC800"/>
              </a:buClr>
              <a:buSzPts val="1000"/>
              <a:buFont typeface="Nunito Light"/>
              <a:buChar char="○"/>
              <a:defRPr/>
            </a:lvl2pPr>
            <a:lvl3pPr indent="-292100" lvl="2" marL="1371600" rtl="0">
              <a:spcBef>
                <a:spcPts val="1600"/>
              </a:spcBef>
              <a:spcAft>
                <a:spcPts val="0"/>
              </a:spcAft>
              <a:buClr>
                <a:srgbClr val="FFC800"/>
              </a:buClr>
              <a:buSzPts val="1000"/>
              <a:buFont typeface="Nunito Light"/>
              <a:buChar char="■"/>
              <a:defRPr/>
            </a:lvl3pPr>
            <a:lvl4pPr indent="-292100" lvl="3" marL="1828800" rtl="0">
              <a:spcBef>
                <a:spcPts val="1600"/>
              </a:spcBef>
              <a:spcAft>
                <a:spcPts val="0"/>
              </a:spcAft>
              <a:buClr>
                <a:srgbClr val="FFC800"/>
              </a:buClr>
              <a:buSzPts val="1000"/>
              <a:buFont typeface="Nunito Light"/>
              <a:buChar char="●"/>
              <a:defRPr/>
            </a:lvl4pPr>
            <a:lvl5pPr indent="-292100" lvl="4" marL="2286000" rtl="0">
              <a:spcBef>
                <a:spcPts val="1600"/>
              </a:spcBef>
              <a:spcAft>
                <a:spcPts val="0"/>
              </a:spcAft>
              <a:buClr>
                <a:srgbClr val="434343"/>
              </a:buClr>
              <a:buSzPts val="1000"/>
              <a:buFont typeface="Nunito Light"/>
              <a:buChar char="○"/>
              <a:defRPr/>
            </a:lvl5pPr>
            <a:lvl6pPr indent="-292100" lvl="5" marL="2743200" rtl="0">
              <a:spcBef>
                <a:spcPts val="1600"/>
              </a:spcBef>
              <a:spcAft>
                <a:spcPts val="0"/>
              </a:spcAft>
              <a:buClr>
                <a:srgbClr val="434343"/>
              </a:buClr>
              <a:buSzPts val="1000"/>
              <a:buFont typeface="Nunito Light"/>
              <a:buChar char="■"/>
              <a:defRPr/>
            </a:lvl6pPr>
            <a:lvl7pPr indent="-292100" lvl="6" marL="3200400" rtl="0">
              <a:spcBef>
                <a:spcPts val="1600"/>
              </a:spcBef>
              <a:spcAft>
                <a:spcPts val="0"/>
              </a:spcAft>
              <a:buClr>
                <a:srgbClr val="434343"/>
              </a:buClr>
              <a:buSzPts val="1000"/>
              <a:buFont typeface="Nunito Light"/>
              <a:buChar char="●"/>
              <a:defRPr/>
            </a:lvl7pPr>
            <a:lvl8pPr indent="-292100" lvl="7" marL="3657600" rtl="0">
              <a:spcBef>
                <a:spcPts val="1600"/>
              </a:spcBef>
              <a:spcAft>
                <a:spcPts val="0"/>
              </a:spcAft>
              <a:buClr>
                <a:srgbClr val="434343"/>
              </a:buClr>
              <a:buSzPts val="1000"/>
              <a:buFont typeface="Nunito Light"/>
              <a:buChar char="○"/>
              <a:defRPr/>
            </a:lvl8pPr>
            <a:lvl9pPr indent="-292100" lvl="8" marL="4114800" rtl="0">
              <a:spcBef>
                <a:spcPts val="1600"/>
              </a:spcBef>
              <a:spcAft>
                <a:spcPts val="1600"/>
              </a:spcAft>
              <a:buClr>
                <a:srgbClr val="434343"/>
              </a:buClr>
              <a:buSzPts val="1000"/>
              <a:buFont typeface="Nunito Light"/>
              <a:buChar char="■"/>
              <a:defRPr/>
            </a:lvl9pPr>
          </a:lstStyle>
          <a:p/>
        </p:txBody>
      </p:sp>
      <p:sp>
        <p:nvSpPr>
          <p:cNvPr id="413" name="Google Shape;413;p20"/>
          <p:cNvSpPr/>
          <p:nvPr/>
        </p:nvSpPr>
        <p:spPr>
          <a:xfrm>
            <a:off x="8829925" y="1123700"/>
            <a:ext cx="108650" cy="108625"/>
          </a:xfrm>
          <a:custGeom>
            <a:rect b="b" l="l" r="r" t="t"/>
            <a:pathLst>
              <a:path extrusionOk="0" h="4345" w="4346">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0"/>
          <p:cNvSpPr/>
          <p:nvPr/>
        </p:nvSpPr>
        <p:spPr>
          <a:xfrm>
            <a:off x="9156250" y="1340450"/>
            <a:ext cx="111450" cy="110975"/>
          </a:xfrm>
          <a:custGeom>
            <a:rect b="b" l="l" r="r" t="t"/>
            <a:pathLst>
              <a:path extrusionOk="0" h="4439" w="4458">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0"/>
          <p:cNvSpPr/>
          <p:nvPr/>
        </p:nvSpPr>
        <p:spPr>
          <a:xfrm>
            <a:off x="5809850" y="214400"/>
            <a:ext cx="108625" cy="108625"/>
          </a:xfrm>
          <a:custGeom>
            <a:rect b="b" l="l" r="r" t="t"/>
            <a:pathLst>
              <a:path extrusionOk="0" h="4345" w="4345">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0"/>
          <p:cNvSpPr/>
          <p:nvPr/>
        </p:nvSpPr>
        <p:spPr>
          <a:xfrm>
            <a:off x="7079800" y="420088"/>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0"/>
          <p:cNvSpPr/>
          <p:nvPr/>
        </p:nvSpPr>
        <p:spPr>
          <a:xfrm>
            <a:off x="7952700" y="278513"/>
            <a:ext cx="44975" cy="44500"/>
          </a:xfrm>
          <a:custGeom>
            <a:rect b="b" l="l" r="r" t="t"/>
            <a:pathLst>
              <a:path extrusionOk="0" h="1780" w="1799">
                <a:moveTo>
                  <a:pt x="1" y="1"/>
                </a:moveTo>
                <a:lnTo>
                  <a:pt x="1" y="1780"/>
                </a:lnTo>
                <a:lnTo>
                  <a:pt x="1798" y="1780"/>
                </a:lnTo>
                <a:lnTo>
                  <a:pt x="1798"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0"/>
          <p:cNvSpPr/>
          <p:nvPr/>
        </p:nvSpPr>
        <p:spPr>
          <a:xfrm>
            <a:off x="7372450" y="-69325"/>
            <a:ext cx="155925" cy="155925"/>
          </a:xfrm>
          <a:custGeom>
            <a:rect b="b" l="l" r="r" t="t"/>
            <a:pathLst>
              <a:path extrusionOk="0" h="6237" w="6237">
                <a:moveTo>
                  <a:pt x="0" y="0"/>
                </a:moveTo>
                <a:lnTo>
                  <a:pt x="0" y="6236"/>
                </a:lnTo>
                <a:lnTo>
                  <a:pt x="6236" y="6236"/>
                </a:lnTo>
                <a:lnTo>
                  <a:pt x="6236"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0"/>
          <p:cNvSpPr/>
          <p:nvPr/>
        </p:nvSpPr>
        <p:spPr>
          <a:xfrm>
            <a:off x="8464275" y="355050"/>
            <a:ext cx="155925" cy="156400"/>
          </a:xfrm>
          <a:custGeom>
            <a:rect b="b" l="l" r="r" t="t"/>
            <a:pathLst>
              <a:path extrusionOk="0" h="6256" w="6237">
                <a:moveTo>
                  <a:pt x="1" y="1"/>
                </a:moveTo>
                <a:lnTo>
                  <a:pt x="1" y="6256"/>
                </a:lnTo>
                <a:lnTo>
                  <a:pt x="6237" y="6256"/>
                </a:lnTo>
                <a:lnTo>
                  <a:pt x="623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0"/>
          <p:cNvSpPr/>
          <p:nvPr/>
        </p:nvSpPr>
        <p:spPr>
          <a:xfrm>
            <a:off x="7264275" y="607363"/>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0"/>
          <p:cNvSpPr/>
          <p:nvPr/>
        </p:nvSpPr>
        <p:spPr>
          <a:xfrm>
            <a:off x="6298850" y="907625"/>
            <a:ext cx="155925" cy="155900"/>
          </a:xfrm>
          <a:custGeom>
            <a:rect b="b" l="l" r="r" t="t"/>
            <a:pathLst>
              <a:path extrusionOk="0" h="6236" w="6237">
                <a:moveTo>
                  <a:pt x="1" y="0"/>
                </a:moveTo>
                <a:lnTo>
                  <a:pt x="1" y="6236"/>
                </a:lnTo>
                <a:lnTo>
                  <a:pt x="6237" y="6236"/>
                </a:lnTo>
                <a:lnTo>
                  <a:pt x="6237"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0"/>
          <p:cNvSpPr/>
          <p:nvPr/>
        </p:nvSpPr>
        <p:spPr>
          <a:xfrm>
            <a:off x="-83000" y="4540463"/>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0"/>
          <p:cNvSpPr/>
          <p:nvPr/>
        </p:nvSpPr>
        <p:spPr>
          <a:xfrm>
            <a:off x="101475" y="4727738"/>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8" name="Shape 38"/>
        <p:cNvGrpSpPr/>
        <p:nvPr/>
      </p:nvGrpSpPr>
      <p:grpSpPr>
        <a:xfrm>
          <a:off x="0" y="0"/>
          <a:ext cx="0" cy="0"/>
          <a:chOff x="0" y="0"/>
          <a:chExt cx="0" cy="0"/>
        </a:xfrm>
      </p:grpSpPr>
      <p:sp>
        <p:nvSpPr>
          <p:cNvPr id="39" name="Google Shape;39;p3"/>
          <p:cNvSpPr/>
          <p:nvPr/>
        </p:nvSpPr>
        <p:spPr>
          <a:xfrm>
            <a:off x="720239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3"/>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3"/>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ph type="ctrTitle"/>
          </p:nvPr>
        </p:nvSpPr>
        <p:spPr>
          <a:xfrm>
            <a:off x="2031287" y="1742775"/>
            <a:ext cx="2622000" cy="8373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57" name="Google Shape;57;p3"/>
          <p:cNvSpPr txBox="1"/>
          <p:nvPr>
            <p:ph idx="1" type="subTitle"/>
          </p:nvPr>
        </p:nvSpPr>
        <p:spPr>
          <a:xfrm>
            <a:off x="1791587" y="2417450"/>
            <a:ext cx="3101400" cy="104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58" name="Google Shape;58;p3"/>
          <p:cNvSpPr txBox="1"/>
          <p:nvPr>
            <p:ph hasCustomPrompt="1" idx="2" type="title"/>
          </p:nvPr>
        </p:nvSpPr>
        <p:spPr>
          <a:xfrm>
            <a:off x="5834900" y="2122225"/>
            <a:ext cx="9810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5">
    <p:spTree>
      <p:nvGrpSpPr>
        <p:cNvPr id="424" name="Shape 424"/>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25" name="Shape 42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9" name="Shape 59"/>
        <p:cNvGrpSpPr/>
        <p:nvPr/>
      </p:nvGrpSpPr>
      <p:grpSpPr>
        <a:xfrm>
          <a:off x="0" y="0"/>
          <a:ext cx="0" cy="0"/>
          <a:chOff x="0" y="0"/>
          <a:chExt cx="0" cy="0"/>
        </a:xfrm>
      </p:grpSpPr>
      <p:sp>
        <p:nvSpPr>
          <p:cNvPr id="60" name="Google Shape;60;p4"/>
          <p:cNvSpPr txBox="1"/>
          <p:nvPr>
            <p:ph idx="1" type="body"/>
          </p:nvPr>
        </p:nvSpPr>
        <p:spPr>
          <a:xfrm>
            <a:off x="618825" y="1679175"/>
            <a:ext cx="3534300" cy="2090100"/>
          </a:xfrm>
          <a:prstGeom prst="rect">
            <a:avLst/>
          </a:prstGeom>
        </p:spPr>
        <p:txBody>
          <a:bodyPr anchorCtr="0" anchor="t" bIns="91425" lIns="91425" spcFirstLastPara="1" rIns="91425" wrap="square" tIns="91425">
            <a:noAutofit/>
          </a:bodyPr>
          <a:lstStyle>
            <a:lvl1pPr indent="-342900" lvl="0" marL="457200">
              <a:lnSpc>
                <a:spcPct val="100000"/>
              </a:lnSpc>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61" name="Google Shape;61;p4"/>
          <p:cNvSpPr txBox="1"/>
          <p:nvPr>
            <p:ph type="ctrTitle"/>
          </p:nvPr>
        </p:nvSpPr>
        <p:spPr>
          <a:xfrm>
            <a:off x="618825" y="411675"/>
            <a:ext cx="2686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62" name="Google Shape;62;p4"/>
          <p:cNvSpPr/>
          <p:nvPr/>
        </p:nvSpPr>
        <p:spPr>
          <a:xfrm>
            <a:off x="720000" y="46901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2058475" y="41522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a:off x="1432075" y="429640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2194725" y="44747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1585475" y="469551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4"/>
          <p:cNvSpPr/>
          <p:nvPr/>
        </p:nvSpPr>
        <p:spPr>
          <a:xfrm>
            <a:off x="7686100" y="45688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8868125" y="376926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5"/>
          <p:cNvSpPr txBox="1"/>
          <p:nvPr>
            <p:ph type="ctrTitle"/>
          </p:nvPr>
        </p:nvSpPr>
        <p:spPr>
          <a:xfrm>
            <a:off x="923625" y="1196026"/>
            <a:ext cx="982200" cy="5778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80" name="Google Shape;80;p5"/>
          <p:cNvSpPr txBox="1"/>
          <p:nvPr>
            <p:ph idx="1" type="subTitle"/>
          </p:nvPr>
        </p:nvSpPr>
        <p:spPr>
          <a:xfrm>
            <a:off x="923637" y="1684093"/>
            <a:ext cx="26205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81" name="Google Shape;81;p5"/>
          <p:cNvSpPr txBox="1"/>
          <p:nvPr>
            <p:ph idx="2" type="ctrTitle"/>
          </p:nvPr>
        </p:nvSpPr>
        <p:spPr>
          <a:xfrm>
            <a:off x="7050379" y="1196025"/>
            <a:ext cx="1137300" cy="5778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Font typeface="Fira Sans Condensed Medium"/>
              <a:buNone/>
              <a:defRPr sz="24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82" name="Google Shape;82;p5"/>
          <p:cNvSpPr txBox="1"/>
          <p:nvPr>
            <p:ph idx="3" type="subTitle"/>
          </p:nvPr>
        </p:nvSpPr>
        <p:spPr>
          <a:xfrm>
            <a:off x="5450166" y="1684093"/>
            <a:ext cx="27375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83" name="Google Shape;83;p5"/>
          <p:cNvSpPr txBox="1"/>
          <p:nvPr>
            <p:ph idx="4" type="ctrTitle"/>
          </p:nvPr>
        </p:nvSpPr>
        <p:spPr>
          <a:xfrm>
            <a:off x="618825" y="411675"/>
            <a:ext cx="4618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84" name="Google Shape;84;p5"/>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5"/>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5"/>
          <p:cNvGrpSpPr/>
          <p:nvPr/>
        </p:nvGrpSpPr>
        <p:grpSpPr>
          <a:xfrm>
            <a:off x="6626134" y="-164562"/>
            <a:ext cx="121172" cy="760495"/>
            <a:chOff x="5245196" y="3136513"/>
            <a:chExt cx="121172" cy="760495"/>
          </a:xfrm>
        </p:grpSpPr>
        <p:sp>
          <p:nvSpPr>
            <p:cNvPr id="89" name="Google Shape;89;p5"/>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5"/>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3" name="Shape 93"/>
        <p:cNvGrpSpPr/>
        <p:nvPr/>
      </p:nvGrpSpPr>
      <p:grpSpPr>
        <a:xfrm>
          <a:off x="0" y="0"/>
          <a:ext cx="0" cy="0"/>
          <a:chOff x="0" y="0"/>
          <a:chExt cx="0" cy="0"/>
        </a:xfrm>
      </p:grpSpPr>
      <p:sp>
        <p:nvSpPr>
          <p:cNvPr id="94" name="Google Shape;94;p6"/>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95" name="Google Shape;95;p6"/>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6"/>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6"/>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6"/>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6"/>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sp>
        <p:nvSpPr>
          <p:cNvPr id="106" name="Google Shape;106;p7"/>
          <p:cNvSpPr txBox="1"/>
          <p:nvPr>
            <p:ph idx="1" type="body"/>
          </p:nvPr>
        </p:nvSpPr>
        <p:spPr>
          <a:xfrm>
            <a:off x="618306" y="2199025"/>
            <a:ext cx="1905900" cy="1296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6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107" name="Google Shape;107;p7"/>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08" name="Google Shape;108;p7"/>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7"/>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7"/>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7"/>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7"/>
          <p:cNvGrpSpPr/>
          <p:nvPr/>
        </p:nvGrpSpPr>
        <p:grpSpPr>
          <a:xfrm>
            <a:off x="6626134" y="-164562"/>
            <a:ext cx="121172" cy="760495"/>
            <a:chOff x="5245196" y="3136513"/>
            <a:chExt cx="121172" cy="760495"/>
          </a:xfrm>
        </p:grpSpPr>
        <p:sp>
          <p:nvSpPr>
            <p:cNvPr id="113" name="Google Shape;113;p7"/>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7"/>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7"/>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7"/>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7" name="Shape 117"/>
        <p:cNvGrpSpPr/>
        <p:nvPr/>
      </p:nvGrpSpPr>
      <p:grpSpPr>
        <a:xfrm>
          <a:off x="0" y="0"/>
          <a:ext cx="0" cy="0"/>
          <a:chOff x="0" y="0"/>
          <a:chExt cx="0" cy="0"/>
        </a:xfrm>
      </p:grpSpPr>
      <p:sp>
        <p:nvSpPr>
          <p:cNvPr id="118" name="Google Shape;118;p8"/>
          <p:cNvSpPr txBox="1"/>
          <p:nvPr>
            <p:ph type="title"/>
          </p:nvPr>
        </p:nvSpPr>
        <p:spPr>
          <a:xfrm>
            <a:off x="2037000" y="1496400"/>
            <a:ext cx="5070000" cy="21507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19" name="Google Shape;119;p8"/>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8"/>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 name="Google Shape;125;p8"/>
          <p:cNvGrpSpPr/>
          <p:nvPr/>
        </p:nvGrpSpPr>
        <p:grpSpPr>
          <a:xfrm>
            <a:off x="8263682" y="-434366"/>
            <a:ext cx="188886" cy="1181531"/>
            <a:chOff x="2877432" y="975334"/>
            <a:chExt cx="188886" cy="1181531"/>
          </a:xfrm>
        </p:grpSpPr>
        <p:sp>
          <p:nvSpPr>
            <p:cNvPr id="126" name="Google Shape;126;p8"/>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8"/>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 name="Google Shape;129;p8"/>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8"/>
          <p:cNvSpPr/>
          <p:nvPr/>
        </p:nvSpPr>
        <p:spPr>
          <a:xfrm>
            <a:off x="1778504" y="2156778"/>
            <a:ext cx="119993" cy="119966"/>
          </a:xfrm>
          <a:custGeom>
            <a:rect b="b" l="l" r="r" t="t"/>
            <a:pathLst>
              <a:path extrusionOk="0" h="4578" w="4579">
                <a:moveTo>
                  <a:pt x="1" y="0"/>
                </a:moveTo>
                <a:lnTo>
                  <a:pt x="1" y="4578"/>
                </a:lnTo>
                <a:lnTo>
                  <a:pt x="4578" y="4578"/>
                </a:lnTo>
                <a:lnTo>
                  <a:pt x="457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 name="Google Shape;132;p8"/>
          <p:cNvGrpSpPr/>
          <p:nvPr/>
        </p:nvGrpSpPr>
        <p:grpSpPr>
          <a:xfrm>
            <a:off x="3090746" y="-533657"/>
            <a:ext cx="98059" cy="1147596"/>
            <a:chOff x="3347921" y="16006"/>
            <a:chExt cx="98059" cy="1147596"/>
          </a:xfrm>
        </p:grpSpPr>
        <p:sp>
          <p:nvSpPr>
            <p:cNvPr id="133" name="Google Shape;133;p8"/>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8"/>
          <p:cNvGrpSpPr/>
          <p:nvPr/>
        </p:nvGrpSpPr>
        <p:grpSpPr>
          <a:xfrm>
            <a:off x="4892771" y="-340112"/>
            <a:ext cx="121172" cy="760495"/>
            <a:chOff x="5245196" y="3136513"/>
            <a:chExt cx="121172" cy="760495"/>
          </a:xfrm>
        </p:grpSpPr>
        <p:sp>
          <p:nvSpPr>
            <p:cNvPr id="136" name="Google Shape;136;p8"/>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8"/>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 name="Google Shape;138;p8"/>
          <p:cNvGrpSpPr/>
          <p:nvPr/>
        </p:nvGrpSpPr>
        <p:grpSpPr>
          <a:xfrm>
            <a:off x="6967836" y="85439"/>
            <a:ext cx="133252" cy="1952377"/>
            <a:chOff x="6780548" y="337714"/>
            <a:chExt cx="133252" cy="1952377"/>
          </a:xfrm>
        </p:grpSpPr>
        <p:sp>
          <p:nvSpPr>
            <p:cNvPr id="139" name="Google Shape;139;p8"/>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 name="Google Shape;141;p8"/>
          <p:cNvGrpSpPr/>
          <p:nvPr/>
        </p:nvGrpSpPr>
        <p:grpSpPr>
          <a:xfrm>
            <a:off x="250617" y="2402301"/>
            <a:ext cx="188650" cy="2468354"/>
            <a:chOff x="250617" y="2402301"/>
            <a:chExt cx="188650" cy="2468354"/>
          </a:xfrm>
        </p:grpSpPr>
        <p:sp>
          <p:nvSpPr>
            <p:cNvPr id="142" name="Google Shape;142;p8"/>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8"/>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 name="Google Shape;146;p8"/>
          <p:cNvGrpSpPr/>
          <p:nvPr/>
        </p:nvGrpSpPr>
        <p:grpSpPr>
          <a:xfrm>
            <a:off x="982417" y="1695096"/>
            <a:ext cx="199237" cy="2828935"/>
            <a:chOff x="1608717" y="1280046"/>
            <a:chExt cx="199237" cy="2828935"/>
          </a:xfrm>
        </p:grpSpPr>
        <p:sp>
          <p:nvSpPr>
            <p:cNvPr id="147" name="Google Shape;147;p8"/>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 name="Google Shape;150;p8"/>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 name="Google Shape;151;p8"/>
          <p:cNvGrpSpPr/>
          <p:nvPr/>
        </p:nvGrpSpPr>
        <p:grpSpPr>
          <a:xfrm>
            <a:off x="2038689" y="173907"/>
            <a:ext cx="57599" cy="831799"/>
            <a:chOff x="2038689" y="173907"/>
            <a:chExt cx="57599" cy="831799"/>
          </a:xfrm>
        </p:grpSpPr>
        <p:sp>
          <p:nvSpPr>
            <p:cNvPr id="152" name="Google Shape;152;p8"/>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8"/>
          <p:cNvGrpSpPr/>
          <p:nvPr/>
        </p:nvGrpSpPr>
        <p:grpSpPr>
          <a:xfrm>
            <a:off x="8008096" y="2108910"/>
            <a:ext cx="199001" cy="2139769"/>
            <a:chOff x="8008096" y="2108910"/>
            <a:chExt cx="199001" cy="2139769"/>
          </a:xfrm>
        </p:grpSpPr>
        <p:sp>
          <p:nvSpPr>
            <p:cNvPr id="155" name="Google Shape;155;p8"/>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8"/>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 name="Google Shape;157;p8"/>
          <p:cNvSpPr/>
          <p:nvPr/>
        </p:nvSpPr>
        <p:spPr>
          <a:xfrm>
            <a:off x="2702019" y="1158651"/>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 name="Google Shape;158;p8"/>
          <p:cNvGrpSpPr/>
          <p:nvPr/>
        </p:nvGrpSpPr>
        <p:grpSpPr>
          <a:xfrm>
            <a:off x="4095146" y="-859690"/>
            <a:ext cx="199001" cy="2139769"/>
            <a:chOff x="8008096" y="2108910"/>
            <a:chExt cx="199001" cy="2139769"/>
          </a:xfrm>
        </p:grpSpPr>
        <p:sp>
          <p:nvSpPr>
            <p:cNvPr id="159" name="Google Shape;159;p8"/>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8"/>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8"/>
          <p:cNvGrpSpPr/>
          <p:nvPr/>
        </p:nvGrpSpPr>
        <p:grpSpPr>
          <a:xfrm>
            <a:off x="6333286" y="3704939"/>
            <a:ext cx="133252" cy="1952377"/>
            <a:chOff x="6780548" y="337714"/>
            <a:chExt cx="133252" cy="1952377"/>
          </a:xfrm>
        </p:grpSpPr>
        <p:sp>
          <p:nvSpPr>
            <p:cNvPr id="162" name="Google Shape;162;p8"/>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8"/>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 name="Google Shape;164;p8"/>
          <p:cNvGrpSpPr/>
          <p:nvPr/>
        </p:nvGrpSpPr>
        <p:grpSpPr>
          <a:xfrm>
            <a:off x="2702021" y="3612763"/>
            <a:ext cx="121172" cy="760495"/>
            <a:chOff x="5245196" y="3136513"/>
            <a:chExt cx="121172" cy="760495"/>
          </a:xfrm>
        </p:grpSpPr>
        <p:sp>
          <p:nvSpPr>
            <p:cNvPr id="165" name="Google Shape;165;p8"/>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8"/>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8"/>
          <p:cNvSpPr/>
          <p:nvPr/>
        </p:nvSpPr>
        <p:spPr>
          <a:xfrm>
            <a:off x="5539523" y="4516718"/>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8"/>
          <p:cNvSpPr/>
          <p:nvPr/>
        </p:nvSpPr>
        <p:spPr>
          <a:xfrm>
            <a:off x="6994217" y="3378784"/>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9" name="Shape 169"/>
        <p:cNvGrpSpPr/>
        <p:nvPr/>
      </p:nvGrpSpPr>
      <p:grpSpPr>
        <a:xfrm>
          <a:off x="0" y="0"/>
          <a:ext cx="0" cy="0"/>
          <a:chOff x="0" y="0"/>
          <a:chExt cx="0" cy="0"/>
        </a:xfrm>
      </p:grpSpPr>
      <p:sp>
        <p:nvSpPr>
          <p:cNvPr id="170" name="Google Shape;170;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71" name="Google Shape;171;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72" name="Google Shape;172;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sp>
        <p:nvSpPr>
          <p:cNvPr id="174" name="Google Shape;174;p10"/>
          <p:cNvSpPr txBox="1"/>
          <p:nvPr>
            <p:ph type="title"/>
          </p:nvPr>
        </p:nvSpPr>
        <p:spPr>
          <a:xfrm>
            <a:off x="581925" y="3391646"/>
            <a:ext cx="4126500" cy="1321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1.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indent="-317500" lvl="1" marL="9144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indent="-317500" lvl="2" marL="13716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indent="-317500" lvl="3" marL="18288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indent="-317500" lvl="4" marL="22860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indent="-317500" lvl="5" marL="27432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indent="-317500" lvl="6" marL="32004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indent="-317500" lvl="7" marL="36576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indent="-317500" lvl="8" marL="41148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 Id="rId6"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 Id="rId3"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23"/>
          <p:cNvSpPr txBox="1"/>
          <p:nvPr>
            <p:ph idx="1" type="subTitle"/>
          </p:nvPr>
        </p:nvSpPr>
        <p:spPr>
          <a:xfrm>
            <a:off x="2632425" y="2782488"/>
            <a:ext cx="39897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t>Level 5: HUD Opportunity Zones</a:t>
            </a:r>
            <a:endParaRPr sz="2700"/>
          </a:p>
        </p:txBody>
      </p:sp>
      <p:sp>
        <p:nvSpPr>
          <p:cNvPr id="431" name="Google Shape;431;p23"/>
          <p:cNvSpPr txBox="1"/>
          <p:nvPr>
            <p:ph type="ctrTitle"/>
          </p:nvPr>
        </p:nvSpPr>
        <p:spPr>
          <a:xfrm>
            <a:off x="1561650" y="751888"/>
            <a:ext cx="60207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UMD </a:t>
            </a:r>
            <a:r>
              <a:rPr lang="en">
                <a:solidFill>
                  <a:schemeClr val="accent2"/>
                </a:solidFill>
              </a:rPr>
              <a:t>DATA</a:t>
            </a:r>
            <a:r>
              <a:rPr lang="en"/>
              <a:t> </a:t>
            </a:r>
            <a:endParaRPr/>
          </a:p>
          <a:p>
            <a:pPr indent="0" lvl="0" marL="0" rtl="0" algn="ctr">
              <a:spcBef>
                <a:spcPts val="0"/>
              </a:spcBef>
              <a:spcAft>
                <a:spcPts val="0"/>
              </a:spcAft>
              <a:buNone/>
            </a:pPr>
            <a:r>
              <a:rPr lang="en">
                <a:solidFill>
                  <a:srgbClr val="FFFFFF"/>
                </a:solidFill>
              </a:rPr>
              <a:t>Challenge 21</a:t>
            </a:r>
            <a:endParaRPr>
              <a:solidFill>
                <a:srgbClr val="FFFFFF"/>
              </a:solidFill>
            </a:endParaRPr>
          </a:p>
        </p:txBody>
      </p:sp>
      <p:sp>
        <p:nvSpPr>
          <p:cNvPr id="432" name="Google Shape;432;p23"/>
          <p:cNvSpPr/>
          <p:nvPr/>
        </p:nvSpPr>
        <p:spPr>
          <a:xfrm>
            <a:off x="1917281" y="4715495"/>
            <a:ext cx="121434" cy="121434"/>
          </a:xfrm>
          <a:custGeom>
            <a:rect b="b" l="l" r="r" t="t"/>
            <a:pathLst>
              <a:path extrusionOk="0" h="4634" w="4634">
                <a:moveTo>
                  <a:pt x="1" y="0"/>
                </a:moveTo>
                <a:lnTo>
                  <a:pt x="1" y="4633"/>
                </a:lnTo>
                <a:lnTo>
                  <a:pt x="4634" y="4633"/>
                </a:lnTo>
                <a:lnTo>
                  <a:pt x="4634"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3"/>
          <p:cNvSpPr/>
          <p:nvPr/>
        </p:nvSpPr>
        <p:spPr>
          <a:xfrm>
            <a:off x="7047944" y="3537816"/>
            <a:ext cx="57834" cy="57834"/>
          </a:xfrm>
          <a:custGeom>
            <a:rect b="b" l="l" r="r" t="t"/>
            <a:pathLst>
              <a:path extrusionOk="0" fill="none" h="2207" w="2207">
                <a:moveTo>
                  <a:pt x="0" y="1"/>
                </a:moveTo>
                <a:lnTo>
                  <a:pt x="2206" y="1"/>
                </a:lnTo>
                <a:lnTo>
                  <a:pt x="2206" y="2207"/>
                </a:lnTo>
                <a:lnTo>
                  <a:pt x="0" y="2207"/>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3"/>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3"/>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3"/>
          <p:cNvSpPr/>
          <p:nvPr/>
        </p:nvSpPr>
        <p:spPr>
          <a:xfrm>
            <a:off x="2924242" y="4302208"/>
            <a:ext cx="119993" cy="119993"/>
          </a:xfrm>
          <a:custGeom>
            <a:rect b="b" l="l" r="r" t="t"/>
            <a:pathLst>
              <a:path extrusionOk="0" h="4579" w="4579">
                <a:moveTo>
                  <a:pt x="0" y="1"/>
                </a:moveTo>
                <a:lnTo>
                  <a:pt x="0" y="4578"/>
                </a:lnTo>
                <a:lnTo>
                  <a:pt x="4578" y="4578"/>
                </a:lnTo>
                <a:lnTo>
                  <a:pt x="4578"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 name="Google Shape;437;p23"/>
          <p:cNvGrpSpPr/>
          <p:nvPr/>
        </p:nvGrpSpPr>
        <p:grpSpPr>
          <a:xfrm>
            <a:off x="6232314" y="3696331"/>
            <a:ext cx="121434" cy="1073147"/>
            <a:chOff x="6232314" y="3696331"/>
            <a:chExt cx="121434" cy="1073147"/>
          </a:xfrm>
        </p:grpSpPr>
        <p:sp>
          <p:nvSpPr>
            <p:cNvPr id="438" name="Google Shape;438;p23"/>
            <p:cNvSpPr/>
            <p:nvPr/>
          </p:nvSpPr>
          <p:spPr>
            <a:xfrm>
              <a:off x="6232314" y="4648280"/>
              <a:ext cx="121434" cy="121198"/>
            </a:xfrm>
            <a:custGeom>
              <a:rect b="b" l="l" r="r" t="t"/>
              <a:pathLst>
                <a:path extrusionOk="0" h="4625" w="4634">
                  <a:moveTo>
                    <a:pt x="0" y="1"/>
                  </a:moveTo>
                  <a:lnTo>
                    <a:pt x="0" y="4624"/>
                  </a:lnTo>
                  <a:lnTo>
                    <a:pt x="4633" y="462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3"/>
            <p:cNvSpPr/>
            <p:nvPr/>
          </p:nvSpPr>
          <p:spPr>
            <a:xfrm>
              <a:off x="6288681" y="3696331"/>
              <a:ext cx="8700" cy="872731"/>
            </a:xfrm>
            <a:custGeom>
              <a:rect b="b" l="l" r="r" t="t"/>
              <a:pathLst>
                <a:path extrusionOk="0" h="33304" w="332">
                  <a:moveTo>
                    <a:pt x="166" y="0"/>
                  </a:moveTo>
                  <a:lnTo>
                    <a:pt x="0" y="33304"/>
                  </a:lnTo>
                  <a:lnTo>
                    <a:pt x="331" y="33304"/>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 name="Google Shape;440;p23"/>
          <p:cNvGrpSpPr/>
          <p:nvPr/>
        </p:nvGrpSpPr>
        <p:grpSpPr>
          <a:xfrm>
            <a:off x="6780548" y="337714"/>
            <a:ext cx="133252" cy="1952377"/>
            <a:chOff x="6780548" y="337714"/>
            <a:chExt cx="133252" cy="1952377"/>
          </a:xfrm>
        </p:grpSpPr>
        <p:sp>
          <p:nvSpPr>
            <p:cNvPr id="441" name="Google Shape;441;p23"/>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3"/>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 name="Google Shape;443;p23"/>
          <p:cNvGrpSpPr/>
          <p:nvPr/>
        </p:nvGrpSpPr>
        <p:grpSpPr>
          <a:xfrm>
            <a:off x="1608717" y="1280046"/>
            <a:ext cx="199237" cy="2828935"/>
            <a:chOff x="1608717" y="1280046"/>
            <a:chExt cx="199237" cy="2828935"/>
          </a:xfrm>
        </p:grpSpPr>
        <p:sp>
          <p:nvSpPr>
            <p:cNvPr id="444" name="Google Shape;444;p23"/>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3"/>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3"/>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 name="Google Shape;447;p23"/>
          <p:cNvSpPr/>
          <p:nvPr/>
        </p:nvSpPr>
        <p:spPr>
          <a:xfrm>
            <a:off x="2355692" y="3696328"/>
            <a:ext cx="8464" cy="2519663"/>
          </a:xfrm>
          <a:custGeom>
            <a:rect b="b" l="l" r="r" t="t"/>
            <a:pathLst>
              <a:path extrusionOk="0" h="96152" w="323">
                <a:moveTo>
                  <a:pt x="166" y="1"/>
                </a:moveTo>
                <a:lnTo>
                  <a:pt x="1" y="96151"/>
                </a:lnTo>
                <a:lnTo>
                  <a:pt x="322" y="96151"/>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3"/>
          <p:cNvSpPr/>
          <p:nvPr/>
        </p:nvSpPr>
        <p:spPr>
          <a:xfrm>
            <a:off x="7446601" y="3454956"/>
            <a:ext cx="8464" cy="1689096"/>
          </a:xfrm>
          <a:custGeom>
            <a:rect b="b" l="l" r="r" t="t"/>
            <a:pathLst>
              <a:path extrusionOk="0" h="64457" w="323">
                <a:moveTo>
                  <a:pt x="157" y="1"/>
                </a:moveTo>
                <a:lnTo>
                  <a:pt x="0" y="64456"/>
                </a:lnTo>
                <a:lnTo>
                  <a:pt x="322" y="64456"/>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 name="Google Shape;449;p23"/>
          <p:cNvGrpSpPr/>
          <p:nvPr/>
        </p:nvGrpSpPr>
        <p:grpSpPr>
          <a:xfrm>
            <a:off x="8008096" y="2108910"/>
            <a:ext cx="199001" cy="2139769"/>
            <a:chOff x="8008096" y="2108910"/>
            <a:chExt cx="199001" cy="2139769"/>
          </a:xfrm>
        </p:grpSpPr>
        <p:sp>
          <p:nvSpPr>
            <p:cNvPr id="450" name="Google Shape;450;p23"/>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3"/>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 name="Google Shape;452;p23"/>
          <p:cNvGrpSpPr/>
          <p:nvPr/>
        </p:nvGrpSpPr>
        <p:grpSpPr>
          <a:xfrm>
            <a:off x="4472500" y="3928605"/>
            <a:ext cx="199001" cy="867198"/>
            <a:chOff x="4475150" y="4052605"/>
            <a:chExt cx="199001" cy="867198"/>
          </a:xfrm>
        </p:grpSpPr>
        <p:sp>
          <p:nvSpPr>
            <p:cNvPr id="453" name="Google Shape;453;p23"/>
            <p:cNvSpPr/>
            <p:nvPr/>
          </p:nvSpPr>
          <p:spPr>
            <a:xfrm>
              <a:off x="4475150" y="4052605"/>
              <a:ext cx="199001" cy="220121"/>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3"/>
            <p:cNvSpPr/>
            <p:nvPr/>
          </p:nvSpPr>
          <p:spPr>
            <a:xfrm>
              <a:off x="4522600" y="4494201"/>
              <a:ext cx="104095" cy="115148"/>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3"/>
            <p:cNvSpPr/>
            <p:nvPr/>
          </p:nvSpPr>
          <p:spPr>
            <a:xfrm>
              <a:off x="4534403" y="4830814"/>
              <a:ext cx="80477" cy="88990"/>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32"/>
          <p:cNvSpPr txBox="1"/>
          <p:nvPr>
            <p:ph type="ctrTitle"/>
          </p:nvPr>
        </p:nvSpPr>
        <p:spPr>
          <a:xfrm>
            <a:off x="618825" y="411675"/>
            <a:ext cx="55635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Qualified Opportunity Zones</a:t>
            </a:r>
            <a:endParaRPr/>
          </a:p>
        </p:txBody>
      </p:sp>
      <p:pic>
        <p:nvPicPr>
          <p:cNvPr id="514" name="Google Shape;514;p32"/>
          <p:cNvPicPr preferRelativeResize="0"/>
          <p:nvPr/>
        </p:nvPicPr>
        <p:blipFill>
          <a:blip r:embed="rId3">
            <a:alphaModFix/>
          </a:blip>
          <a:stretch>
            <a:fillRect/>
          </a:stretch>
        </p:blipFill>
        <p:spPr>
          <a:xfrm>
            <a:off x="914925" y="1124825"/>
            <a:ext cx="7314158" cy="3849225"/>
          </a:xfrm>
          <a:prstGeom prst="rect">
            <a:avLst/>
          </a:prstGeom>
          <a:noFill/>
          <a:ln>
            <a:noFill/>
          </a:ln>
        </p:spPr>
      </p:pic>
      <p:pic>
        <p:nvPicPr>
          <p:cNvPr id="515" name="Google Shape;515;p32"/>
          <p:cNvPicPr preferRelativeResize="0"/>
          <p:nvPr/>
        </p:nvPicPr>
        <p:blipFill>
          <a:blip r:embed="rId4">
            <a:alphaModFix/>
          </a:blip>
          <a:stretch>
            <a:fillRect/>
          </a:stretch>
        </p:blipFill>
        <p:spPr>
          <a:xfrm>
            <a:off x="930025" y="4604800"/>
            <a:ext cx="1617425" cy="3065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33"/>
          <p:cNvSpPr txBox="1"/>
          <p:nvPr>
            <p:ph type="ctrTitle"/>
          </p:nvPr>
        </p:nvSpPr>
        <p:spPr>
          <a:xfrm>
            <a:off x="618825" y="616050"/>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Qualified Opportunity Zones (North East Region)</a:t>
            </a:r>
            <a:endParaRPr/>
          </a:p>
        </p:txBody>
      </p:sp>
      <p:pic>
        <p:nvPicPr>
          <p:cNvPr id="521" name="Google Shape;521;p33"/>
          <p:cNvPicPr preferRelativeResize="0"/>
          <p:nvPr/>
        </p:nvPicPr>
        <p:blipFill>
          <a:blip r:embed="rId3">
            <a:alphaModFix/>
          </a:blip>
          <a:stretch>
            <a:fillRect/>
          </a:stretch>
        </p:blipFill>
        <p:spPr>
          <a:xfrm>
            <a:off x="1193224" y="1386825"/>
            <a:ext cx="6757549" cy="35872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34"/>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Pearson’s R of LIC and OZ</a:t>
            </a:r>
            <a:endParaRPr/>
          </a:p>
        </p:txBody>
      </p:sp>
      <p:sp>
        <p:nvSpPr>
          <p:cNvPr id="527" name="Google Shape;527;p34"/>
          <p:cNvSpPr txBox="1"/>
          <p:nvPr/>
        </p:nvSpPr>
        <p:spPr>
          <a:xfrm>
            <a:off x="2962200" y="3000375"/>
            <a:ext cx="3219600" cy="116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200">
                <a:solidFill>
                  <a:srgbClr val="FFFFFF"/>
                </a:solidFill>
                <a:latin typeface="Playfair Display"/>
                <a:ea typeface="Playfair Display"/>
                <a:cs typeface="Playfair Display"/>
                <a:sym typeface="Playfair Display"/>
              </a:rPr>
              <a:t>r = </a:t>
            </a:r>
            <a:r>
              <a:rPr lang="en" sz="3200">
                <a:solidFill>
                  <a:srgbClr val="FFFFFF"/>
                </a:solidFill>
                <a:latin typeface="Playfair Display"/>
                <a:ea typeface="Playfair Display"/>
                <a:cs typeface="Playfair Display"/>
                <a:sym typeface="Playfair Display"/>
              </a:rPr>
              <a:t>0.401568187</a:t>
            </a:r>
            <a:endParaRPr sz="3200">
              <a:solidFill>
                <a:srgbClr val="FFFFFF"/>
              </a:solidFill>
              <a:latin typeface="Playfair Display"/>
              <a:ea typeface="Playfair Display"/>
              <a:cs typeface="Playfair Display"/>
              <a:sym typeface="Playfair Display"/>
            </a:endParaRPr>
          </a:p>
          <a:p>
            <a:pPr indent="0" lvl="0" marL="0" rtl="0" algn="l">
              <a:spcBef>
                <a:spcPts val="0"/>
              </a:spcBef>
              <a:spcAft>
                <a:spcPts val="0"/>
              </a:spcAft>
              <a:buNone/>
            </a:pPr>
            <a:r>
              <a:t/>
            </a:r>
            <a:endParaRPr sz="3200">
              <a:solidFill>
                <a:srgbClr val="FFFFFF"/>
              </a:solidFill>
              <a:latin typeface="Playfair Display"/>
              <a:ea typeface="Playfair Display"/>
              <a:cs typeface="Playfair Display"/>
              <a:sym typeface="Playfair Display"/>
            </a:endParaRPr>
          </a:p>
        </p:txBody>
      </p:sp>
      <p:pic>
        <p:nvPicPr>
          <p:cNvPr id="528" name="Google Shape;528;p34"/>
          <p:cNvPicPr preferRelativeResize="0"/>
          <p:nvPr/>
        </p:nvPicPr>
        <p:blipFill>
          <a:blip r:embed="rId3">
            <a:alphaModFix/>
          </a:blip>
          <a:stretch>
            <a:fillRect/>
          </a:stretch>
        </p:blipFill>
        <p:spPr>
          <a:xfrm>
            <a:off x="2234275" y="1907275"/>
            <a:ext cx="4171950" cy="10191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35"/>
          <p:cNvSpPr txBox="1"/>
          <p:nvPr>
            <p:ph type="ctrTitle"/>
          </p:nvPr>
        </p:nvSpPr>
        <p:spPr>
          <a:xfrm>
            <a:off x="557600" y="692575"/>
            <a:ext cx="50910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300"/>
              <a:t>Point-Biserial </a:t>
            </a:r>
            <a:endParaRPr sz="3300"/>
          </a:p>
          <a:p>
            <a:pPr indent="0" lvl="0" marL="0" rtl="0" algn="l">
              <a:spcBef>
                <a:spcPts val="0"/>
              </a:spcBef>
              <a:spcAft>
                <a:spcPts val="0"/>
              </a:spcAft>
              <a:buNone/>
            </a:pPr>
            <a:r>
              <a:rPr lang="en" sz="3300"/>
              <a:t>Correlation Coefficient (PBCC)</a:t>
            </a:r>
            <a:endParaRPr sz="3300"/>
          </a:p>
        </p:txBody>
      </p:sp>
      <p:pic>
        <p:nvPicPr>
          <p:cNvPr id="534" name="Google Shape;534;p35"/>
          <p:cNvPicPr preferRelativeResize="0"/>
          <p:nvPr/>
        </p:nvPicPr>
        <p:blipFill>
          <a:blip r:embed="rId3">
            <a:alphaModFix/>
          </a:blip>
          <a:stretch>
            <a:fillRect/>
          </a:stretch>
        </p:blipFill>
        <p:spPr>
          <a:xfrm>
            <a:off x="3156100" y="1897325"/>
            <a:ext cx="2831800" cy="904050"/>
          </a:xfrm>
          <a:prstGeom prst="rect">
            <a:avLst/>
          </a:prstGeom>
          <a:noFill/>
          <a:ln>
            <a:noFill/>
          </a:ln>
        </p:spPr>
      </p:pic>
      <p:sp>
        <p:nvSpPr>
          <p:cNvPr id="535" name="Google Shape;535;p35"/>
          <p:cNvSpPr txBox="1"/>
          <p:nvPr/>
        </p:nvSpPr>
        <p:spPr>
          <a:xfrm>
            <a:off x="1793550" y="3046300"/>
            <a:ext cx="5556900" cy="1800900"/>
          </a:xfrm>
          <a:prstGeom prst="rect">
            <a:avLst/>
          </a:prstGeom>
          <a:noFill/>
          <a:ln>
            <a:noFill/>
          </a:ln>
        </p:spPr>
        <p:txBody>
          <a:bodyPr anchorCtr="0" anchor="t" bIns="91425" lIns="91425" spcFirstLastPara="1" rIns="91425" wrap="square" tIns="91425">
            <a:spAutoFit/>
          </a:bodyPr>
          <a:lstStyle/>
          <a:p>
            <a:pPr indent="-323850" lvl="0" marL="457200" rtl="0" algn="l">
              <a:spcBef>
                <a:spcPts val="0"/>
              </a:spcBef>
              <a:spcAft>
                <a:spcPts val="0"/>
              </a:spcAft>
              <a:buClr>
                <a:srgbClr val="FFFFFF"/>
              </a:buClr>
              <a:buSzPts val="1500"/>
              <a:buFont typeface="Playfair Display"/>
              <a:buChar char="❏"/>
            </a:pPr>
            <a:r>
              <a:rPr lang="en" sz="1500">
                <a:solidFill>
                  <a:srgbClr val="FFFFFF"/>
                </a:solidFill>
                <a:latin typeface="Playfair Display"/>
                <a:ea typeface="Playfair Display"/>
                <a:cs typeface="Playfair Display"/>
                <a:sym typeface="Playfair Display"/>
              </a:rPr>
              <a:t>M</a:t>
            </a:r>
            <a:r>
              <a:rPr baseline="-25000" lang="en" sz="1500">
                <a:solidFill>
                  <a:srgbClr val="FFFFFF"/>
                </a:solidFill>
                <a:latin typeface="Playfair Display"/>
                <a:ea typeface="Playfair Display"/>
                <a:cs typeface="Playfair Display"/>
                <a:sym typeface="Playfair Display"/>
              </a:rPr>
              <a:t>1</a:t>
            </a:r>
            <a:r>
              <a:rPr lang="en" sz="1500">
                <a:solidFill>
                  <a:srgbClr val="FFFFFF"/>
                </a:solidFill>
                <a:latin typeface="Playfair Display"/>
                <a:ea typeface="Playfair Display"/>
                <a:cs typeface="Playfair Display"/>
                <a:sym typeface="Playfair Display"/>
              </a:rPr>
              <a:t> = mean (for the entire test) of the group that received the positive binary variable (i.e. the “1”).</a:t>
            </a:r>
            <a:endParaRPr sz="1500">
              <a:solidFill>
                <a:srgbClr val="FFFFFF"/>
              </a:solidFill>
              <a:latin typeface="Playfair Display"/>
              <a:ea typeface="Playfair Display"/>
              <a:cs typeface="Playfair Display"/>
              <a:sym typeface="Playfair Display"/>
            </a:endParaRPr>
          </a:p>
          <a:p>
            <a:pPr indent="-323850" lvl="0" marL="457200" rtl="0" algn="l">
              <a:spcBef>
                <a:spcPts val="0"/>
              </a:spcBef>
              <a:spcAft>
                <a:spcPts val="0"/>
              </a:spcAft>
              <a:buClr>
                <a:srgbClr val="FFFFFF"/>
              </a:buClr>
              <a:buSzPts val="1500"/>
              <a:buFont typeface="Playfair Display"/>
              <a:buChar char="❏"/>
            </a:pPr>
            <a:r>
              <a:rPr lang="en" sz="1500">
                <a:solidFill>
                  <a:srgbClr val="FFFFFF"/>
                </a:solidFill>
                <a:latin typeface="Playfair Display"/>
                <a:ea typeface="Playfair Display"/>
                <a:cs typeface="Playfair Display"/>
                <a:sym typeface="Playfair Display"/>
              </a:rPr>
              <a:t>M</a:t>
            </a:r>
            <a:r>
              <a:rPr baseline="-25000" lang="en" sz="1500">
                <a:solidFill>
                  <a:srgbClr val="FFFFFF"/>
                </a:solidFill>
                <a:latin typeface="Playfair Display"/>
                <a:ea typeface="Playfair Display"/>
                <a:cs typeface="Playfair Display"/>
                <a:sym typeface="Playfair Display"/>
              </a:rPr>
              <a:t>0</a:t>
            </a:r>
            <a:r>
              <a:rPr lang="en" sz="1500">
                <a:solidFill>
                  <a:srgbClr val="FFFFFF"/>
                </a:solidFill>
                <a:latin typeface="Playfair Display"/>
                <a:ea typeface="Playfair Display"/>
                <a:cs typeface="Playfair Display"/>
                <a:sym typeface="Playfair Display"/>
              </a:rPr>
              <a:t> = mean (for the entire test) of the group that received the negative binary variable (i.e. the “0”).</a:t>
            </a:r>
            <a:endParaRPr sz="1500">
              <a:solidFill>
                <a:srgbClr val="FFFFFF"/>
              </a:solidFill>
              <a:latin typeface="Playfair Display"/>
              <a:ea typeface="Playfair Display"/>
              <a:cs typeface="Playfair Display"/>
              <a:sym typeface="Playfair Display"/>
            </a:endParaRPr>
          </a:p>
          <a:p>
            <a:pPr indent="-323850" lvl="0" marL="457200" rtl="0" algn="l">
              <a:spcBef>
                <a:spcPts val="0"/>
              </a:spcBef>
              <a:spcAft>
                <a:spcPts val="0"/>
              </a:spcAft>
              <a:buClr>
                <a:srgbClr val="FFFFFF"/>
              </a:buClr>
              <a:buSzPts val="1500"/>
              <a:buFont typeface="Playfair Display"/>
              <a:buChar char="❏"/>
            </a:pPr>
            <a:r>
              <a:rPr lang="en" sz="1500">
                <a:solidFill>
                  <a:srgbClr val="FFFFFF"/>
                </a:solidFill>
                <a:latin typeface="Playfair Display"/>
                <a:ea typeface="Playfair Display"/>
                <a:cs typeface="Playfair Display"/>
                <a:sym typeface="Playfair Display"/>
              </a:rPr>
              <a:t>S</a:t>
            </a:r>
            <a:r>
              <a:rPr baseline="-25000" lang="en" sz="1500">
                <a:solidFill>
                  <a:srgbClr val="FFFFFF"/>
                </a:solidFill>
                <a:latin typeface="Playfair Display"/>
                <a:ea typeface="Playfair Display"/>
                <a:cs typeface="Playfair Display"/>
                <a:sym typeface="Playfair Display"/>
              </a:rPr>
              <a:t>n</a:t>
            </a:r>
            <a:r>
              <a:rPr lang="en" sz="1500">
                <a:solidFill>
                  <a:srgbClr val="FFFFFF"/>
                </a:solidFill>
                <a:latin typeface="Playfair Display"/>
                <a:ea typeface="Playfair Display"/>
                <a:cs typeface="Playfair Display"/>
                <a:sym typeface="Playfair Display"/>
              </a:rPr>
              <a:t> = standard deviation for the entire test.</a:t>
            </a:r>
            <a:endParaRPr sz="1500">
              <a:solidFill>
                <a:srgbClr val="FFFFFF"/>
              </a:solidFill>
              <a:latin typeface="Playfair Display"/>
              <a:ea typeface="Playfair Display"/>
              <a:cs typeface="Playfair Display"/>
              <a:sym typeface="Playfair Display"/>
            </a:endParaRPr>
          </a:p>
          <a:p>
            <a:pPr indent="-323850" lvl="0" marL="457200" rtl="0" algn="l">
              <a:spcBef>
                <a:spcPts val="0"/>
              </a:spcBef>
              <a:spcAft>
                <a:spcPts val="0"/>
              </a:spcAft>
              <a:buClr>
                <a:srgbClr val="FFFFFF"/>
              </a:buClr>
              <a:buSzPts val="1500"/>
              <a:buFont typeface="Playfair Display"/>
              <a:buChar char="❏"/>
            </a:pPr>
            <a:r>
              <a:rPr lang="en" sz="1500">
                <a:solidFill>
                  <a:srgbClr val="FFFFFF"/>
                </a:solidFill>
                <a:latin typeface="Playfair Display"/>
                <a:ea typeface="Playfair Display"/>
                <a:cs typeface="Playfair Display"/>
                <a:sym typeface="Playfair Display"/>
              </a:rPr>
              <a:t>p = Proportion of cases in the “0” group.</a:t>
            </a:r>
            <a:endParaRPr sz="1500">
              <a:solidFill>
                <a:srgbClr val="FFFFFF"/>
              </a:solidFill>
              <a:latin typeface="Playfair Display"/>
              <a:ea typeface="Playfair Display"/>
              <a:cs typeface="Playfair Display"/>
              <a:sym typeface="Playfair Display"/>
            </a:endParaRPr>
          </a:p>
          <a:p>
            <a:pPr indent="-323850" lvl="0" marL="457200" rtl="0" algn="l">
              <a:spcBef>
                <a:spcPts val="0"/>
              </a:spcBef>
              <a:spcAft>
                <a:spcPts val="0"/>
              </a:spcAft>
              <a:buClr>
                <a:srgbClr val="FFFFFF"/>
              </a:buClr>
              <a:buSzPts val="1500"/>
              <a:buFont typeface="Playfair Display"/>
              <a:buChar char="❏"/>
            </a:pPr>
            <a:r>
              <a:rPr lang="en" sz="1500">
                <a:solidFill>
                  <a:srgbClr val="FFFFFF"/>
                </a:solidFill>
                <a:latin typeface="Playfair Display"/>
                <a:ea typeface="Playfair Display"/>
                <a:cs typeface="Playfair Display"/>
                <a:sym typeface="Playfair Display"/>
              </a:rPr>
              <a:t>q = Proportion of cases in the “1” group.</a:t>
            </a:r>
            <a:endParaRPr sz="1500">
              <a:solidFill>
                <a:srgbClr val="FFFFFF"/>
              </a:solidFill>
              <a:latin typeface="Playfair Display"/>
              <a:ea typeface="Playfair Display"/>
              <a:cs typeface="Playfair Display"/>
              <a:sym typeface="Playfair Display"/>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36"/>
          <p:cNvSpPr txBox="1"/>
          <p:nvPr>
            <p:ph type="ctrTitle"/>
          </p:nvPr>
        </p:nvSpPr>
        <p:spPr>
          <a:xfrm>
            <a:off x="557600" y="463975"/>
            <a:ext cx="5841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PBCC: Socioeconomic Findings</a:t>
            </a:r>
            <a:endParaRPr sz="3600"/>
          </a:p>
        </p:txBody>
      </p:sp>
      <p:sp>
        <p:nvSpPr>
          <p:cNvPr id="541" name="Google Shape;541;p36"/>
          <p:cNvSpPr txBox="1"/>
          <p:nvPr/>
        </p:nvSpPr>
        <p:spPr>
          <a:xfrm>
            <a:off x="1609950" y="1487600"/>
            <a:ext cx="5924100" cy="3109200"/>
          </a:xfrm>
          <a:prstGeom prst="rect">
            <a:avLst/>
          </a:prstGeom>
          <a:noFill/>
          <a:ln>
            <a:noFill/>
          </a:ln>
        </p:spPr>
        <p:txBody>
          <a:bodyPr anchorCtr="0" anchor="t" bIns="91425" lIns="91425" spcFirstLastPara="1" rIns="91425" wrap="square" tIns="91425">
            <a:spAutoFit/>
          </a:bodyPr>
          <a:lstStyle/>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One Correlation (r</a:t>
            </a:r>
            <a:r>
              <a:rPr baseline="-25000" lang="en" sz="1900">
                <a:solidFill>
                  <a:srgbClr val="FFFFFF"/>
                </a:solidFill>
                <a:latin typeface="Playfair Display"/>
                <a:ea typeface="Playfair Display"/>
                <a:cs typeface="Playfair Display"/>
                <a:sym typeface="Playfair Display"/>
              </a:rPr>
              <a:t>pb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0.951623453</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Population ages 25 to 64</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One Correlation (r</a:t>
            </a:r>
            <a:r>
              <a:rPr baseline="-25000" lang="en" sz="1900">
                <a:solidFill>
                  <a:srgbClr val="FFFFFF"/>
                </a:solidFill>
                <a:latin typeface="Playfair Display"/>
                <a:ea typeface="Playfair Display"/>
                <a:cs typeface="Playfair Display"/>
                <a:sym typeface="Playfair Display"/>
              </a:rPr>
              <a:t>pb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0.866827464</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of Households with 1 or more occupants per room</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Three Correlation (r</a:t>
            </a:r>
            <a:r>
              <a:rPr baseline="-25000" lang="en" sz="1900">
                <a:solidFill>
                  <a:srgbClr val="FFFFFF"/>
                </a:solidFill>
                <a:latin typeface="Playfair Display"/>
                <a:ea typeface="Playfair Display"/>
                <a:cs typeface="Playfair Display"/>
                <a:sym typeface="Playfair Display"/>
              </a:rPr>
              <a:t>pb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0.865042512</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Total Workers Traveling to Work</a:t>
            </a:r>
            <a:endParaRPr sz="1900">
              <a:solidFill>
                <a:srgbClr val="FFFFFF"/>
              </a:solidFill>
              <a:latin typeface="Playfair Display"/>
              <a:ea typeface="Playfair Display"/>
              <a:cs typeface="Playfair Display"/>
              <a:sym typeface="Playfair Display"/>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37"/>
          <p:cNvSpPr txBox="1"/>
          <p:nvPr>
            <p:ph type="ctrTitle"/>
          </p:nvPr>
        </p:nvSpPr>
        <p:spPr>
          <a:xfrm>
            <a:off x="557600" y="463975"/>
            <a:ext cx="5841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PBCC: Housing Findings</a:t>
            </a:r>
            <a:endParaRPr sz="3600"/>
          </a:p>
        </p:txBody>
      </p:sp>
      <p:sp>
        <p:nvSpPr>
          <p:cNvPr id="547" name="Google Shape;547;p37"/>
          <p:cNvSpPr txBox="1"/>
          <p:nvPr/>
        </p:nvSpPr>
        <p:spPr>
          <a:xfrm>
            <a:off x="1609950" y="1671300"/>
            <a:ext cx="5924100" cy="2670600"/>
          </a:xfrm>
          <a:prstGeom prst="rect">
            <a:avLst/>
          </a:prstGeom>
          <a:noFill/>
          <a:ln>
            <a:noFill/>
          </a:ln>
        </p:spPr>
        <p:txBody>
          <a:bodyPr anchorCtr="0" anchor="t" bIns="91425" lIns="91425" spcFirstLastPara="1" rIns="91425" wrap="square" tIns="91425">
            <a:spAutoFit/>
          </a:bodyPr>
          <a:lstStyle/>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One Correlation (r</a:t>
            </a:r>
            <a:r>
              <a:rPr baseline="-25000" lang="en" sz="1900">
                <a:solidFill>
                  <a:srgbClr val="FFFFFF"/>
                </a:solidFill>
                <a:latin typeface="Playfair Display"/>
                <a:ea typeface="Playfair Display"/>
                <a:cs typeface="Playfair Display"/>
                <a:sym typeface="Playfair Display"/>
              </a:rPr>
              <a:t>pb</a:t>
            </a:r>
            <a:r>
              <a:rPr lang="en" sz="1900">
                <a:solidFill>
                  <a:srgbClr val="FFFFFF"/>
                </a:solidFill>
                <a:latin typeface="Playfair Display"/>
                <a:ea typeface="Playfair Display"/>
                <a:cs typeface="Playfair Display"/>
                <a:sym typeface="Playfair Display"/>
              </a:rPr>
              <a:t> = 0.9917721):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Median Value for Units with a Mortgage</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One Correlation (r</a:t>
            </a:r>
            <a:r>
              <a:rPr baseline="-25000" lang="en" sz="1900">
                <a:solidFill>
                  <a:srgbClr val="FFFFFF"/>
                </a:solidFill>
                <a:latin typeface="Playfair Display"/>
                <a:ea typeface="Playfair Display"/>
                <a:cs typeface="Playfair Display"/>
                <a:sym typeface="Playfair Display"/>
              </a:rPr>
              <a:t>pb</a:t>
            </a:r>
            <a:r>
              <a:rPr lang="en" sz="1900">
                <a:solidFill>
                  <a:srgbClr val="FFFFFF"/>
                </a:solidFill>
                <a:latin typeface="Playfair Display"/>
                <a:ea typeface="Playfair Display"/>
                <a:cs typeface="Playfair Display"/>
                <a:sym typeface="Playfair Display"/>
              </a:rPr>
              <a:t> = 0.9445041):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Median Value for Units without a Mortgage</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Three Correlation (r</a:t>
            </a:r>
            <a:r>
              <a:rPr baseline="-25000" lang="en" sz="1900">
                <a:solidFill>
                  <a:srgbClr val="FFFFFF"/>
                </a:solidFill>
                <a:latin typeface="Playfair Display"/>
                <a:ea typeface="Playfair Display"/>
                <a:cs typeface="Playfair Display"/>
                <a:sym typeface="Playfair Display"/>
              </a:rPr>
              <a:t>pb</a:t>
            </a:r>
            <a:r>
              <a:rPr lang="en" sz="1900">
                <a:solidFill>
                  <a:srgbClr val="FFFFFF"/>
                </a:solidFill>
                <a:latin typeface="Playfair Display"/>
                <a:ea typeface="Playfair Display"/>
                <a:cs typeface="Playfair Display"/>
                <a:sym typeface="Playfair Display"/>
              </a:rPr>
              <a:t> = 0.935672):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Occupied Housing Units</a:t>
            </a:r>
            <a:endParaRPr sz="1900">
              <a:solidFill>
                <a:srgbClr val="FFFFFF"/>
              </a:solidFill>
              <a:latin typeface="Playfair Display"/>
              <a:ea typeface="Playfair Display"/>
              <a:cs typeface="Playfair Display"/>
              <a:sym typeface="Playfair Display"/>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38"/>
          <p:cNvSpPr txBox="1"/>
          <p:nvPr>
            <p:ph type="ctrTitle"/>
          </p:nvPr>
        </p:nvSpPr>
        <p:spPr>
          <a:xfrm>
            <a:off x="557600" y="463975"/>
            <a:ext cx="5841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PBCC: Demographic Findings</a:t>
            </a:r>
            <a:endParaRPr sz="3600"/>
          </a:p>
        </p:txBody>
      </p:sp>
      <p:sp>
        <p:nvSpPr>
          <p:cNvPr id="553" name="Google Shape;553;p38"/>
          <p:cNvSpPr txBox="1"/>
          <p:nvPr/>
        </p:nvSpPr>
        <p:spPr>
          <a:xfrm>
            <a:off x="1243800" y="1640675"/>
            <a:ext cx="6656400" cy="2670600"/>
          </a:xfrm>
          <a:prstGeom prst="rect">
            <a:avLst/>
          </a:prstGeom>
          <a:noFill/>
          <a:ln>
            <a:noFill/>
          </a:ln>
        </p:spPr>
        <p:txBody>
          <a:bodyPr anchorCtr="0" anchor="t" bIns="91425" lIns="91425" spcFirstLastPara="1" rIns="91425" wrap="square" tIns="91425">
            <a:spAutoFit/>
          </a:bodyPr>
          <a:lstStyle/>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One Correlation (r</a:t>
            </a:r>
            <a:r>
              <a:rPr baseline="-25000" lang="en" sz="1900">
                <a:solidFill>
                  <a:srgbClr val="FFFFFF"/>
                </a:solidFill>
                <a:latin typeface="Playfair Display"/>
                <a:ea typeface="Playfair Display"/>
                <a:cs typeface="Playfair Display"/>
                <a:sym typeface="Playfair Display"/>
              </a:rPr>
              <a:t>pb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0.05532185</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Asian Alone (not Hispanic) </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One Correlation (r</a:t>
            </a:r>
            <a:r>
              <a:rPr baseline="-25000" lang="en" sz="1900">
                <a:solidFill>
                  <a:srgbClr val="FFFFFF"/>
                </a:solidFill>
                <a:latin typeface="Playfair Display"/>
                <a:ea typeface="Playfair Display"/>
                <a:cs typeface="Playfair Display"/>
                <a:sym typeface="Playfair Display"/>
              </a:rPr>
              <a:t>pb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0.052796186</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Asian Alone (not Hispanic) as a %</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Three Correlation (r</a:t>
            </a:r>
            <a:r>
              <a:rPr baseline="-25000" lang="en" sz="1900">
                <a:solidFill>
                  <a:srgbClr val="FFFFFF"/>
                </a:solidFill>
                <a:latin typeface="Playfair Display"/>
                <a:ea typeface="Playfair Display"/>
                <a:cs typeface="Playfair Display"/>
                <a:sym typeface="Playfair Display"/>
              </a:rPr>
              <a:t>pb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0.02499059</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Population ages 35 to 44 having a Graduate Degree</a:t>
            </a:r>
            <a:endParaRPr sz="1900">
              <a:solidFill>
                <a:srgbClr val="FFFFFF"/>
              </a:solidFill>
              <a:latin typeface="Playfair Display"/>
              <a:ea typeface="Playfair Display"/>
              <a:cs typeface="Playfair Display"/>
              <a:sym typeface="Playfair Display"/>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39"/>
          <p:cNvSpPr txBox="1"/>
          <p:nvPr>
            <p:ph type="ctrTitle"/>
          </p:nvPr>
        </p:nvSpPr>
        <p:spPr>
          <a:xfrm>
            <a:off x="585725" y="1015075"/>
            <a:ext cx="5841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Biserial Correlation Coefficient</a:t>
            </a:r>
            <a:endParaRPr sz="3600"/>
          </a:p>
          <a:p>
            <a:pPr indent="0" lvl="0" marL="0" rtl="0" algn="l">
              <a:spcBef>
                <a:spcPts val="0"/>
              </a:spcBef>
              <a:spcAft>
                <a:spcPts val="0"/>
              </a:spcAft>
              <a:buNone/>
            </a:pPr>
            <a:r>
              <a:rPr lang="en" sz="3600"/>
              <a:t>(BCC)</a:t>
            </a:r>
            <a:endParaRPr sz="3600"/>
          </a:p>
        </p:txBody>
      </p:sp>
      <p:pic>
        <p:nvPicPr>
          <p:cNvPr id="559" name="Google Shape;559;p39"/>
          <p:cNvPicPr preferRelativeResize="0"/>
          <p:nvPr/>
        </p:nvPicPr>
        <p:blipFill>
          <a:blip r:embed="rId3">
            <a:alphaModFix/>
          </a:blip>
          <a:stretch>
            <a:fillRect/>
          </a:stretch>
        </p:blipFill>
        <p:spPr>
          <a:xfrm>
            <a:off x="2824163" y="1439100"/>
            <a:ext cx="3495675" cy="1485900"/>
          </a:xfrm>
          <a:prstGeom prst="rect">
            <a:avLst/>
          </a:prstGeom>
          <a:noFill/>
          <a:ln>
            <a:noFill/>
          </a:ln>
        </p:spPr>
      </p:pic>
      <p:sp>
        <p:nvSpPr>
          <p:cNvPr id="560" name="Google Shape;560;p39"/>
          <p:cNvSpPr txBox="1"/>
          <p:nvPr/>
        </p:nvSpPr>
        <p:spPr>
          <a:xfrm>
            <a:off x="2587050" y="3107525"/>
            <a:ext cx="4546500" cy="1908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Font typeface="Playfair Display"/>
              <a:buChar char="❏"/>
            </a:pPr>
            <a:r>
              <a:rPr lang="en">
                <a:solidFill>
                  <a:srgbClr val="FFFFFF"/>
                </a:solidFill>
                <a:latin typeface="Playfair Display"/>
                <a:ea typeface="Playfair Display"/>
                <a:cs typeface="Playfair Display"/>
                <a:sym typeface="Playfair Display"/>
              </a:rPr>
              <a:t>n</a:t>
            </a:r>
            <a:r>
              <a:rPr baseline="-25000" lang="en">
                <a:solidFill>
                  <a:srgbClr val="FFFFFF"/>
                </a:solidFill>
                <a:latin typeface="Playfair Display"/>
                <a:ea typeface="Playfair Display"/>
                <a:cs typeface="Playfair Display"/>
                <a:sym typeface="Playfair Display"/>
              </a:rPr>
              <a:t>0</a:t>
            </a:r>
            <a:r>
              <a:rPr lang="en">
                <a:solidFill>
                  <a:srgbClr val="FFFFFF"/>
                </a:solidFill>
                <a:latin typeface="Playfair Display"/>
                <a:ea typeface="Playfair Display"/>
                <a:cs typeface="Playfair Display"/>
                <a:sym typeface="Playfair Display"/>
              </a:rPr>
              <a:t> = number of elements in X which are 0</a:t>
            </a:r>
            <a:endParaRPr>
              <a:solidFill>
                <a:srgbClr val="FFFFFF"/>
              </a:solidFill>
              <a:latin typeface="Playfair Display"/>
              <a:ea typeface="Playfair Display"/>
              <a:cs typeface="Playfair Display"/>
              <a:sym typeface="Playfair Display"/>
            </a:endParaRPr>
          </a:p>
          <a:p>
            <a:pPr indent="-317500" lvl="0" marL="457200" rtl="0" algn="l">
              <a:spcBef>
                <a:spcPts val="0"/>
              </a:spcBef>
              <a:spcAft>
                <a:spcPts val="0"/>
              </a:spcAft>
              <a:buClr>
                <a:srgbClr val="FFFFFF"/>
              </a:buClr>
              <a:buSzPts val="1400"/>
              <a:buFont typeface="Playfair Display"/>
              <a:buChar char="❏"/>
            </a:pPr>
            <a:r>
              <a:rPr lang="en">
                <a:solidFill>
                  <a:srgbClr val="FFFFFF"/>
                </a:solidFill>
                <a:latin typeface="Playfair Display"/>
                <a:ea typeface="Playfair Display"/>
                <a:cs typeface="Playfair Display"/>
                <a:sym typeface="Playfair Display"/>
              </a:rPr>
              <a:t>n</a:t>
            </a:r>
            <a:r>
              <a:rPr baseline="-25000" lang="en">
                <a:solidFill>
                  <a:srgbClr val="FFFFFF"/>
                </a:solidFill>
                <a:latin typeface="Playfair Display"/>
                <a:ea typeface="Playfair Display"/>
                <a:cs typeface="Playfair Display"/>
                <a:sym typeface="Playfair Display"/>
              </a:rPr>
              <a:t>1</a:t>
            </a:r>
            <a:r>
              <a:rPr lang="en">
                <a:solidFill>
                  <a:srgbClr val="FFFFFF"/>
                </a:solidFill>
                <a:latin typeface="Playfair Display"/>
                <a:ea typeface="Playfair Display"/>
                <a:cs typeface="Playfair Display"/>
                <a:sym typeface="Playfair Display"/>
              </a:rPr>
              <a:t> = the number of elements in X which are 1 </a:t>
            </a:r>
            <a:endParaRPr>
              <a:solidFill>
                <a:srgbClr val="FFFFFF"/>
              </a:solidFill>
              <a:latin typeface="Playfair Display"/>
              <a:ea typeface="Playfair Display"/>
              <a:cs typeface="Playfair Display"/>
              <a:sym typeface="Playfair Display"/>
            </a:endParaRPr>
          </a:p>
          <a:p>
            <a:pPr indent="-317500" lvl="0" marL="457200" rtl="0" algn="l">
              <a:spcBef>
                <a:spcPts val="0"/>
              </a:spcBef>
              <a:spcAft>
                <a:spcPts val="0"/>
              </a:spcAft>
              <a:buClr>
                <a:srgbClr val="FFFFFF"/>
              </a:buClr>
              <a:buSzPts val="1400"/>
              <a:buFont typeface="Playfair Display"/>
              <a:buChar char="❏"/>
            </a:pPr>
            <a:r>
              <a:rPr lang="en">
                <a:solidFill>
                  <a:srgbClr val="FFFFFF"/>
                </a:solidFill>
                <a:latin typeface="Playfair Display"/>
                <a:ea typeface="Playfair Display"/>
                <a:cs typeface="Playfair Display"/>
                <a:sym typeface="Playfair Display"/>
              </a:rPr>
              <a:t>p</a:t>
            </a:r>
            <a:r>
              <a:rPr baseline="-25000" lang="en">
                <a:solidFill>
                  <a:srgbClr val="FFFFFF"/>
                </a:solidFill>
                <a:latin typeface="Playfair Display"/>
                <a:ea typeface="Playfair Display"/>
                <a:cs typeface="Playfair Display"/>
                <a:sym typeface="Playfair Display"/>
              </a:rPr>
              <a:t>0</a:t>
            </a:r>
            <a:r>
              <a:rPr lang="en">
                <a:solidFill>
                  <a:srgbClr val="FFFFFF"/>
                </a:solidFill>
                <a:latin typeface="Playfair Display"/>
                <a:ea typeface="Playfair Display"/>
                <a:cs typeface="Playfair Display"/>
                <a:sym typeface="Playfair Display"/>
              </a:rPr>
              <a:t> = n</a:t>
            </a:r>
            <a:r>
              <a:rPr baseline="-25000" lang="en">
                <a:solidFill>
                  <a:srgbClr val="FFFFFF"/>
                </a:solidFill>
                <a:latin typeface="Playfair Display"/>
                <a:ea typeface="Playfair Display"/>
                <a:cs typeface="Playfair Display"/>
                <a:sym typeface="Playfair Display"/>
              </a:rPr>
              <a:t>0</a:t>
            </a:r>
            <a:r>
              <a:rPr lang="en">
                <a:solidFill>
                  <a:srgbClr val="FFFFFF"/>
                </a:solidFill>
                <a:latin typeface="Playfair Display"/>
                <a:ea typeface="Playfair Display"/>
                <a:cs typeface="Playfair Display"/>
                <a:sym typeface="Playfair Display"/>
              </a:rPr>
              <a:t>/n</a:t>
            </a:r>
            <a:endParaRPr>
              <a:solidFill>
                <a:srgbClr val="FFFFFF"/>
              </a:solidFill>
              <a:latin typeface="Playfair Display"/>
              <a:ea typeface="Playfair Display"/>
              <a:cs typeface="Playfair Display"/>
              <a:sym typeface="Playfair Display"/>
            </a:endParaRPr>
          </a:p>
          <a:p>
            <a:pPr indent="-317500" lvl="0" marL="457200" rtl="0" algn="l">
              <a:spcBef>
                <a:spcPts val="0"/>
              </a:spcBef>
              <a:spcAft>
                <a:spcPts val="0"/>
              </a:spcAft>
              <a:buClr>
                <a:srgbClr val="FFFFFF"/>
              </a:buClr>
              <a:buSzPts val="1400"/>
              <a:buFont typeface="Playfair Display"/>
              <a:buChar char="❏"/>
            </a:pPr>
            <a:r>
              <a:rPr lang="en">
                <a:solidFill>
                  <a:srgbClr val="FFFFFF"/>
                </a:solidFill>
                <a:latin typeface="Playfair Display"/>
                <a:ea typeface="Playfair Display"/>
                <a:cs typeface="Playfair Display"/>
                <a:sym typeface="Playfair Display"/>
              </a:rPr>
              <a:t>p</a:t>
            </a:r>
            <a:r>
              <a:rPr baseline="-25000" lang="en">
                <a:solidFill>
                  <a:srgbClr val="FFFFFF"/>
                </a:solidFill>
                <a:latin typeface="Playfair Display"/>
                <a:ea typeface="Playfair Display"/>
                <a:cs typeface="Playfair Display"/>
                <a:sym typeface="Playfair Display"/>
              </a:rPr>
              <a:t>1</a:t>
            </a:r>
            <a:r>
              <a:rPr lang="en">
                <a:solidFill>
                  <a:srgbClr val="FFFFFF"/>
                </a:solidFill>
                <a:latin typeface="Playfair Display"/>
                <a:ea typeface="Playfair Display"/>
                <a:cs typeface="Playfair Display"/>
                <a:sym typeface="Playfair Display"/>
              </a:rPr>
              <a:t> = n</a:t>
            </a:r>
            <a:r>
              <a:rPr baseline="-25000" lang="en">
                <a:solidFill>
                  <a:srgbClr val="FFFFFF"/>
                </a:solidFill>
                <a:latin typeface="Playfair Display"/>
                <a:ea typeface="Playfair Display"/>
                <a:cs typeface="Playfair Display"/>
                <a:sym typeface="Playfair Display"/>
              </a:rPr>
              <a:t>1</a:t>
            </a:r>
            <a:r>
              <a:rPr lang="en">
                <a:solidFill>
                  <a:srgbClr val="FFFFFF"/>
                </a:solidFill>
                <a:latin typeface="Playfair Display"/>
                <a:ea typeface="Playfair Display"/>
                <a:cs typeface="Playfair Display"/>
                <a:sym typeface="Playfair Display"/>
              </a:rPr>
              <a:t>/n</a:t>
            </a:r>
            <a:endParaRPr>
              <a:solidFill>
                <a:srgbClr val="FFFFFF"/>
              </a:solidFill>
              <a:latin typeface="Playfair Display"/>
              <a:ea typeface="Playfair Display"/>
              <a:cs typeface="Playfair Display"/>
              <a:sym typeface="Playfair Display"/>
            </a:endParaRPr>
          </a:p>
          <a:p>
            <a:pPr indent="-317500" lvl="0" marL="457200" rtl="0" algn="l">
              <a:spcBef>
                <a:spcPts val="0"/>
              </a:spcBef>
              <a:spcAft>
                <a:spcPts val="0"/>
              </a:spcAft>
              <a:buClr>
                <a:srgbClr val="FFFFFF"/>
              </a:buClr>
              <a:buSzPts val="1400"/>
              <a:buFont typeface="Playfair Display"/>
              <a:buChar char="❏"/>
            </a:pPr>
            <a:r>
              <a:rPr lang="en">
                <a:solidFill>
                  <a:srgbClr val="FFFFFF"/>
                </a:solidFill>
                <a:latin typeface="Playfair Display"/>
                <a:ea typeface="Playfair Display"/>
                <a:cs typeface="Playfair Display"/>
                <a:sym typeface="Playfair Display"/>
              </a:rPr>
              <a:t>m</a:t>
            </a:r>
            <a:r>
              <a:rPr baseline="-25000" lang="en">
                <a:solidFill>
                  <a:srgbClr val="FFFFFF"/>
                </a:solidFill>
                <a:latin typeface="Playfair Display"/>
                <a:ea typeface="Playfair Display"/>
                <a:cs typeface="Playfair Display"/>
                <a:sym typeface="Playfair Display"/>
              </a:rPr>
              <a:t>0</a:t>
            </a:r>
            <a:r>
              <a:rPr lang="en">
                <a:solidFill>
                  <a:srgbClr val="FFFFFF"/>
                </a:solidFill>
                <a:latin typeface="Playfair Display"/>
                <a:ea typeface="Playfair Display"/>
                <a:cs typeface="Playfair Display"/>
                <a:sym typeface="Playfair Display"/>
              </a:rPr>
              <a:t> = the mean of {y</a:t>
            </a:r>
            <a:r>
              <a:rPr baseline="-25000" lang="en">
                <a:solidFill>
                  <a:srgbClr val="FFFFFF"/>
                </a:solidFill>
                <a:latin typeface="Playfair Display"/>
                <a:ea typeface="Playfair Display"/>
                <a:cs typeface="Playfair Display"/>
                <a:sym typeface="Playfair Display"/>
              </a:rPr>
              <a:t>i</a:t>
            </a:r>
            <a:r>
              <a:rPr lang="en">
                <a:solidFill>
                  <a:srgbClr val="FFFFFF"/>
                </a:solidFill>
                <a:latin typeface="Playfair Display"/>
                <a:ea typeface="Playfair Display"/>
                <a:cs typeface="Playfair Display"/>
                <a:sym typeface="Playfair Display"/>
              </a:rPr>
              <a:t>: x</a:t>
            </a:r>
            <a:r>
              <a:rPr baseline="-25000" lang="en">
                <a:solidFill>
                  <a:srgbClr val="FFFFFF"/>
                </a:solidFill>
                <a:latin typeface="Playfair Display"/>
                <a:ea typeface="Playfair Display"/>
                <a:cs typeface="Playfair Display"/>
                <a:sym typeface="Playfair Display"/>
              </a:rPr>
              <a:t>i</a:t>
            </a:r>
            <a:r>
              <a:rPr lang="en">
                <a:solidFill>
                  <a:srgbClr val="FFFFFF"/>
                </a:solidFill>
                <a:latin typeface="Playfair Display"/>
                <a:ea typeface="Playfair Display"/>
                <a:cs typeface="Playfair Display"/>
                <a:sym typeface="Playfair Display"/>
              </a:rPr>
              <a:t> = 0},</a:t>
            </a:r>
            <a:endParaRPr>
              <a:solidFill>
                <a:srgbClr val="FFFFFF"/>
              </a:solidFill>
              <a:latin typeface="Playfair Display"/>
              <a:ea typeface="Playfair Display"/>
              <a:cs typeface="Playfair Display"/>
              <a:sym typeface="Playfair Display"/>
            </a:endParaRPr>
          </a:p>
          <a:p>
            <a:pPr indent="-317500" lvl="0" marL="457200" rtl="0" algn="l">
              <a:spcBef>
                <a:spcPts val="0"/>
              </a:spcBef>
              <a:spcAft>
                <a:spcPts val="0"/>
              </a:spcAft>
              <a:buClr>
                <a:srgbClr val="FFFFFF"/>
              </a:buClr>
              <a:buSzPts val="1400"/>
              <a:buFont typeface="Playfair Display"/>
              <a:buChar char="❏"/>
            </a:pPr>
            <a:r>
              <a:rPr lang="en">
                <a:solidFill>
                  <a:srgbClr val="FFFFFF"/>
                </a:solidFill>
                <a:latin typeface="Playfair Display"/>
                <a:ea typeface="Playfair Display"/>
                <a:cs typeface="Playfair Display"/>
                <a:sym typeface="Playfair Display"/>
              </a:rPr>
              <a:t>m</a:t>
            </a:r>
            <a:r>
              <a:rPr baseline="-25000" lang="en">
                <a:solidFill>
                  <a:srgbClr val="FFFFFF"/>
                </a:solidFill>
                <a:latin typeface="Playfair Display"/>
                <a:ea typeface="Playfair Display"/>
                <a:cs typeface="Playfair Display"/>
                <a:sym typeface="Playfair Display"/>
              </a:rPr>
              <a:t>1</a:t>
            </a:r>
            <a:r>
              <a:rPr lang="en">
                <a:solidFill>
                  <a:srgbClr val="FFFFFF"/>
                </a:solidFill>
                <a:latin typeface="Playfair Display"/>
                <a:ea typeface="Playfair Display"/>
                <a:cs typeface="Playfair Display"/>
                <a:sym typeface="Playfair Display"/>
              </a:rPr>
              <a:t> = the mean of {y</a:t>
            </a:r>
            <a:r>
              <a:rPr baseline="-25000" lang="en">
                <a:solidFill>
                  <a:srgbClr val="FFFFFF"/>
                </a:solidFill>
                <a:latin typeface="Playfair Display"/>
                <a:ea typeface="Playfair Display"/>
                <a:cs typeface="Playfair Display"/>
                <a:sym typeface="Playfair Display"/>
              </a:rPr>
              <a:t>i</a:t>
            </a:r>
            <a:r>
              <a:rPr lang="en">
                <a:solidFill>
                  <a:srgbClr val="FFFFFF"/>
                </a:solidFill>
                <a:latin typeface="Playfair Display"/>
                <a:ea typeface="Playfair Display"/>
                <a:cs typeface="Playfair Display"/>
                <a:sym typeface="Playfair Display"/>
              </a:rPr>
              <a:t>: x</a:t>
            </a:r>
            <a:r>
              <a:rPr baseline="-25000" lang="en">
                <a:solidFill>
                  <a:srgbClr val="FFFFFF"/>
                </a:solidFill>
                <a:latin typeface="Playfair Display"/>
                <a:ea typeface="Playfair Display"/>
                <a:cs typeface="Playfair Display"/>
                <a:sym typeface="Playfair Display"/>
              </a:rPr>
              <a:t>i</a:t>
            </a:r>
            <a:r>
              <a:rPr lang="en">
                <a:solidFill>
                  <a:srgbClr val="FFFFFF"/>
                </a:solidFill>
                <a:latin typeface="Playfair Display"/>
                <a:ea typeface="Playfair Display"/>
                <a:cs typeface="Playfair Display"/>
                <a:sym typeface="Playfair Display"/>
              </a:rPr>
              <a:t> = 1},</a:t>
            </a:r>
            <a:endParaRPr>
              <a:solidFill>
                <a:srgbClr val="FFFFFF"/>
              </a:solidFill>
              <a:latin typeface="Playfair Display"/>
              <a:ea typeface="Playfair Display"/>
              <a:cs typeface="Playfair Display"/>
              <a:sym typeface="Playfair Display"/>
            </a:endParaRPr>
          </a:p>
          <a:p>
            <a:pPr indent="-317500" lvl="0" marL="457200" rtl="0" algn="l">
              <a:spcBef>
                <a:spcPts val="0"/>
              </a:spcBef>
              <a:spcAft>
                <a:spcPts val="0"/>
              </a:spcAft>
              <a:buClr>
                <a:srgbClr val="FFFFFF"/>
              </a:buClr>
              <a:buSzPts val="1400"/>
              <a:buFont typeface="Playfair Display"/>
              <a:buChar char="❏"/>
            </a:pPr>
            <a:r>
              <a:rPr lang="en">
                <a:solidFill>
                  <a:srgbClr val="FFFFFF"/>
                </a:solidFill>
                <a:latin typeface="Playfair Display"/>
                <a:ea typeface="Playfair Display"/>
                <a:cs typeface="Playfair Display"/>
                <a:sym typeface="Playfair Display"/>
              </a:rPr>
              <a:t>s is the population standard deviation of Y</a:t>
            </a:r>
            <a:endParaRPr>
              <a:solidFill>
                <a:srgbClr val="FFFFFF"/>
              </a:solidFill>
              <a:latin typeface="Playfair Display"/>
              <a:ea typeface="Playfair Display"/>
              <a:cs typeface="Playfair Display"/>
              <a:sym typeface="Playfair Display"/>
            </a:endParaRPr>
          </a:p>
          <a:p>
            <a:pPr indent="-317500" lvl="0" marL="457200" rtl="0" algn="l">
              <a:spcBef>
                <a:spcPts val="0"/>
              </a:spcBef>
              <a:spcAft>
                <a:spcPts val="0"/>
              </a:spcAft>
              <a:buClr>
                <a:srgbClr val="FFFFFF"/>
              </a:buClr>
              <a:buSzPts val="1400"/>
              <a:buFont typeface="Playfair Display"/>
              <a:buChar char="❏"/>
            </a:pPr>
            <a:r>
              <a:rPr lang="en">
                <a:solidFill>
                  <a:srgbClr val="FFFFFF"/>
                </a:solidFill>
                <a:latin typeface="Playfair Display"/>
                <a:ea typeface="Playfair Display"/>
                <a:cs typeface="Playfair Display"/>
                <a:sym typeface="Playfair Display"/>
              </a:rPr>
              <a:t>y = NORM.S.DIST(NORM.S.INV(p</a:t>
            </a:r>
            <a:r>
              <a:rPr baseline="-25000" lang="en">
                <a:solidFill>
                  <a:srgbClr val="FFFFFF"/>
                </a:solidFill>
                <a:latin typeface="Playfair Display"/>
                <a:ea typeface="Playfair Display"/>
                <a:cs typeface="Playfair Display"/>
                <a:sym typeface="Playfair Display"/>
              </a:rPr>
              <a:t>0</a:t>
            </a:r>
            <a:r>
              <a:rPr lang="en">
                <a:solidFill>
                  <a:srgbClr val="FFFFFF"/>
                </a:solidFill>
                <a:latin typeface="Playfair Display"/>
                <a:ea typeface="Playfair Display"/>
                <a:cs typeface="Playfair Display"/>
                <a:sym typeface="Playfair Display"/>
              </a:rPr>
              <a:t>),FALSE)</a:t>
            </a:r>
            <a:endParaRPr>
              <a:solidFill>
                <a:srgbClr val="FFFFFF"/>
              </a:solidFill>
              <a:latin typeface="Playfair Display"/>
              <a:ea typeface="Playfair Display"/>
              <a:cs typeface="Playfair Display"/>
              <a:sym typeface="Playfair Display"/>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40"/>
          <p:cNvSpPr txBox="1"/>
          <p:nvPr>
            <p:ph type="ctrTitle"/>
          </p:nvPr>
        </p:nvSpPr>
        <p:spPr>
          <a:xfrm>
            <a:off x="557600" y="463975"/>
            <a:ext cx="5841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BCC: Socioeconomic Findings</a:t>
            </a:r>
            <a:endParaRPr sz="3600"/>
          </a:p>
        </p:txBody>
      </p:sp>
      <p:sp>
        <p:nvSpPr>
          <p:cNvPr id="566" name="Google Shape;566;p40"/>
          <p:cNvSpPr txBox="1"/>
          <p:nvPr/>
        </p:nvSpPr>
        <p:spPr>
          <a:xfrm>
            <a:off x="838800" y="1655975"/>
            <a:ext cx="7466400" cy="2670600"/>
          </a:xfrm>
          <a:prstGeom prst="rect">
            <a:avLst/>
          </a:prstGeom>
          <a:noFill/>
          <a:ln>
            <a:noFill/>
          </a:ln>
        </p:spPr>
        <p:txBody>
          <a:bodyPr anchorCtr="0" anchor="t" bIns="91425" lIns="91425" spcFirstLastPara="1" rIns="91425" wrap="square" tIns="91425">
            <a:spAutoFit/>
          </a:bodyPr>
          <a:lstStyle/>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One Correlation (r</a:t>
            </a:r>
            <a:r>
              <a:rPr baseline="-25000" lang="en" sz="1900">
                <a:solidFill>
                  <a:srgbClr val="FFFFFF"/>
                </a:solidFill>
                <a:latin typeface="Playfair Display"/>
                <a:ea typeface="Playfair Display"/>
                <a:cs typeface="Playfair Display"/>
                <a:sym typeface="Playfair Display"/>
              </a:rPr>
              <a:t>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0.065383014</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Earning More Than $35,000 paying &gt; 30%</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One Correlation (r</a:t>
            </a:r>
            <a:r>
              <a:rPr baseline="-25000" lang="en" sz="1900">
                <a:solidFill>
                  <a:srgbClr val="FFFFFF"/>
                </a:solidFill>
                <a:latin typeface="Playfair Display"/>
                <a:ea typeface="Playfair Display"/>
                <a:cs typeface="Playfair Display"/>
                <a:sym typeface="Playfair Display"/>
              </a:rPr>
              <a:t>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0.064192097</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Renter Occupied Earning More than $35,000 paying &gt; 30%</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Three Correlation (r</a:t>
            </a:r>
            <a:r>
              <a:rPr baseline="-25000" lang="en" sz="1900">
                <a:solidFill>
                  <a:srgbClr val="FFFFFF"/>
                </a:solidFill>
                <a:latin typeface="Playfair Display"/>
                <a:ea typeface="Playfair Display"/>
                <a:cs typeface="Playfair Display"/>
                <a:sym typeface="Playfair Display"/>
              </a:rPr>
              <a:t>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0.06399143</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Earning More Than $35,000 paying &gt; 30% (as a %)</a:t>
            </a:r>
            <a:endParaRPr sz="1900">
              <a:solidFill>
                <a:srgbClr val="FFFFFF"/>
              </a:solidFill>
              <a:latin typeface="Playfair Display"/>
              <a:ea typeface="Playfair Display"/>
              <a:cs typeface="Playfair Display"/>
              <a:sym typeface="Playfair Display"/>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41"/>
          <p:cNvSpPr txBox="1"/>
          <p:nvPr>
            <p:ph type="ctrTitle"/>
          </p:nvPr>
        </p:nvSpPr>
        <p:spPr>
          <a:xfrm>
            <a:off x="618825" y="411675"/>
            <a:ext cx="6851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Socioeconomic</a:t>
            </a:r>
            <a:r>
              <a:rPr lang="en"/>
              <a:t>: Number One Relationship</a:t>
            </a:r>
            <a:endParaRPr/>
          </a:p>
        </p:txBody>
      </p:sp>
      <p:pic>
        <p:nvPicPr>
          <p:cNvPr id="572" name="Google Shape;572;p41"/>
          <p:cNvPicPr preferRelativeResize="0"/>
          <p:nvPr/>
        </p:nvPicPr>
        <p:blipFill>
          <a:blip r:embed="rId3">
            <a:alphaModFix/>
          </a:blip>
          <a:stretch>
            <a:fillRect/>
          </a:stretch>
        </p:blipFill>
        <p:spPr>
          <a:xfrm>
            <a:off x="1061063" y="1066975"/>
            <a:ext cx="7021875" cy="39700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24"/>
          <p:cNvSpPr txBox="1"/>
          <p:nvPr>
            <p:ph idx="1" type="body"/>
          </p:nvPr>
        </p:nvSpPr>
        <p:spPr>
          <a:xfrm>
            <a:off x="358600" y="1733700"/>
            <a:ext cx="13101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MIDN 2/C Chase Lee</a:t>
            </a:r>
            <a:endParaRPr/>
          </a:p>
        </p:txBody>
      </p:sp>
      <p:sp>
        <p:nvSpPr>
          <p:cNvPr id="461" name="Google Shape;461;p24"/>
          <p:cNvSpPr txBox="1"/>
          <p:nvPr>
            <p:ph type="ctrTitle"/>
          </p:nvPr>
        </p:nvSpPr>
        <p:spPr>
          <a:xfrm>
            <a:off x="618825" y="411675"/>
            <a:ext cx="26865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TEAM MEMBERS</a:t>
            </a:r>
            <a:endParaRPr/>
          </a:p>
        </p:txBody>
      </p:sp>
      <p:sp>
        <p:nvSpPr>
          <p:cNvPr id="462" name="Google Shape;462;p24"/>
          <p:cNvSpPr txBox="1"/>
          <p:nvPr>
            <p:ph idx="1" type="body"/>
          </p:nvPr>
        </p:nvSpPr>
        <p:spPr>
          <a:xfrm>
            <a:off x="3756325" y="1733700"/>
            <a:ext cx="18465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MIDN 2/C Brigitta Szepesi</a:t>
            </a:r>
            <a:endParaRPr/>
          </a:p>
        </p:txBody>
      </p:sp>
      <p:pic>
        <p:nvPicPr>
          <p:cNvPr id="463" name="Google Shape;463;p24"/>
          <p:cNvPicPr preferRelativeResize="0"/>
          <p:nvPr/>
        </p:nvPicPr>
        <p:blipFill>
          <a:blip r:embed="rId3">
            <a:alphaModFix/>
          </a:blip>
          <a:stretch>
            <a:fillRect/>
          </a:stretch>
        </p:blipFill>
        <p:spPr>
          <a:xfrm>
            <a:off x="1806475" y="1147400"/>
            <a:ext cx="1684400" cy="2105500"/>
          </a:xfrm>
          <a:prstGeom prst="rect">
            <a:avLst/>
          </a:prstGeom>
          <a:noFill/>
          <a:ln>
            <a:noFill/>
          </a:ln>
        </p:spPr>
      </p:pic>
      <p:pic>
        <p:nvPicPr>
          <p:cNvPr id="464" name="Google Shape;464;p24"/>
          <p:cNvPicPr preferRelativeResize="0"/>
          <p:nvPr/>
        </p:nvPicPr>
        <p:blipFill>
          <a:blip r:embed="rId4">
            <a:alphaModFix/>
          </a:blip>
          <a:stretch>
            <a:fillRect/>
          </a:stretch>
        </p:blipFill>
        <p:spPr>
          <a:xfrm>
            <a:off x="5602725" y="1147400"/>
            <a:ext cx="1684400" cy="2105500"/>
          </a:xfrm>
          <a:prstGeom prst="rect">
            <a:avLst/>
          </a:prstGeom>
          <a:noFill/>
          <a:ln>
            <a:noFill/>
          </a:ln>
        </p:spPr>
      </p:pic>
      <p:sp>
        <p:nvSpPr>
          <p:cNvPr id="465" name="Google Shape;465;p24"/>
          <p:cNvSpPr txBox="1"/>
          <p:nvPr>
            <p:ph idx="1" type="body"/>
          </p:nvPr>
        </p:nvSpPr>
        <p:spPr>
          <a:xfrm>
            <a:off x="5679925" y="3952650"/>
            <a:ext cx="1530000" cy="577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MIDN 2/C Caleb Williams</a:t>
            </a:r>
            <a:endParaRPr/>
          </a:p>
        </p:txBody>
      </p:sp>
      <p:pic>
        <p:nvPicPr>
          <p:cNvPr id="466" name="Google Shape;466;p24"/>
          <p:cNvPicPr preferRelativeResize="0"/>
          <p:nvPr/>
        </p:nvPicPr>
        <p:blipFill>
          <a:blip r:embed="rId5">
            <a:alphaModFix/>
          </a:blip>
          <a:stretch>
            <a:fillRect/>
          </a:stretch>
        </p:blipFill>
        <p:spPr>
          <a:xfrm>
            <a:off x="7459400" y="3037750"/>
            <a:ext cx="1684600" cy="2105750"/>
          </a:xfrm>
          <a:prstGeom prst="rect">
            <a:avLst/>
          </a:prstGeom>
          <a:noFill/>
          <a:ln>
            <a:noFill/>
          </a:ln>
        </p:spPr>
      </p:pic>
      <p:pic>
        <p:nvPicPr>
          <p:cNvPr id="467" name="Google Shape;467;p24"/>
          <p:cNvPicPr preferRelativeResize="0"/>
          <p:nvPr/>
        </p:nvPicPr>
        <p:blipFill>
          <a:blip r:embed="rId6">
            <a:alphaModFix/>
          </a:blip>
          <a:stretch>
            <a:fillRect/>
          </a:stretch>
        </p:blipFill>
        <p:spPr>
          <a:xfrm>
            <a:off x="3643275" y="3037975"/>
            <a:ext cx="1684400" cy="2105525"/>
          </a:xfrm>
          <a:prstGeom prst="rect">
            <a:avLst/>
          </a:prstGeom>
          <a:noFill/>
          <a:ln>
            <a:noFill/>
          </a:ln>
        </p:spPr>
      </p:pic>
      <p:sp>
        <p:nvSpPr>
          <p:cNvPr id="468" name="Google Shape;468;p24"/>
          <p:cNvSpPr txBox="1"/>
          <p:nvPr>
            <p:ph idx="1" type="body"/>
          </p:nvPr>
        </p:nvSpPr>
        <p:spPr>
          <a:xfrm>
            <a:off x="2035950" y="3707025"/>
            <a:ext cx="1530000" cy="577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MIDN 2/C Everett Stenberg</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42"/>
          <p:cNvSpPr txBox="1"/>
          <p:nvPr>
            <p:ph type="ctrTitle"/>
          </p:nvPr>
        </p:nvSpPr>
        <p:spPr>
          <a:xfrm>
            <a:off x="557600" y="463975"/>
            <a:ext cx="5841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BCC: Housing Findings</a:t>
            </a:r>
            <a:endParaRPr sz="3600"/>
          </a:p>
        </p:txBody>
      </p:sp>
      <p:sp>
        <p:nvSpPr>
          <p:cNvPr id="578" name="Google Shape;578;p42"/>
          <p:cNvSpPr txBox="1"/>
          <p:nvPr/>
        </p:nvSpPr>
        <p:spPr>
          <a:xfrm>
            <a:off x="1228500" y="1640675"/>
            <a:ext cx="6687000" cy="2670600"/>
          </a:xfrm>
          <a:prstGeom prst="rect">
            <a:avLst/>
          </a:prstGeom>
          <a:noFill/>
          <a:ln>
            <a:noFill/>
          </a:ln>
        </p:spPr>
        <p:txBody>
          <a:bodyPr anchorCtr="0" anchor="t" bIns="91425" lIns="91425" spcFirstLastPara="1" rIns="91425" wrap="square" tIns="91425">
            <a:spAutoFit/>
          </a:bodyPr>
          <a:lstStyle/>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One Correlation (r</a:t>
            </a:r>
            <a:r>
              <a:rPr baseline="-25000" lang="en" sz="1900">
                <a:solidFill>
                  <a:srgbClr val="FFFFFF"/>
                </a:solidFill>
                <a:latin typeface="Playfair Display"/>
                <a:ea typeface="Playfair Display"/>
                <a:cs typeface="Playfair Display"/>
                <a:sym typeface="Playfair Display"/>
              </a:rPr>
              <a:t>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0.105697704</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Median Value for Units with a Mortgage</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One Correlation (r</a:t>
            </a:r>
            <a:r>
              <a:rPr baseline="-25000" lang="en" sz="1900">
                <a:solidFill>
                  <a:srgbClr val="FFFFFF"/>
                </a:solidFill>
                <a:latin typeface="Playfair Display"/>
                <a:ea typeface="Playfair Display"/>
                <a:cs typeface="Playfair Display"/>
                <a:sym typeface="Playfair Display"/>
              </a:rPr>
              <a:t>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0.105444849</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Median Value of Owner-Occupied Housing Units</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Three Correlation (r</a:t>
            </a:r>
            <a:r>
              <a:rPr baseline="-25000" lang="en" sz="1900">
                <a:solidFill>
                  <a:srgbClr val="FFFFFF"/>
                </a:solidFill>
                <a:latin typeface="Playfair Display"/>
                <a:ea typeface="Playfair Display"/>
                <a:cs typeface="Playfair Display"/>
                <a:sym typeface="Playfair Display"/>
              </a:rPr>
              <a:t>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0.100229186</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Median Value for Units without a Mortgage</a:t>
            </a:r>
            <a:endParaRPr sz="1900">
              <a:solidFill>
                <a:srgbClr val="FFFFFF"/>
              </a:solidFill>
              <a:latin typeface="Playfair Display"/>
              <a:ea typeface="Playfair Display"/>
              <a:cs typeface="Playfair Display"/>
              <a:sym typeface="Playfair Display"/>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43"/>
          <p:cNvSpPr txBox="1"/>
          <p:nvPr>
            <p:ph type="ctrTitle"/>
          </p:nvPr>
        </p:nvSpPr>
        <p:spPr>
          <a:xfrm>
            <a:off x="618825" y="411675"/>
            <a:ext cx="5504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Housing: Number One Relationship</a:t>
            </a:r>
            <a:endParaRPr/>
          </a:p>
        </p:txBody>
      </p:sp>
      <p:pic>
        <p:nvPicPr>
          <p:cNvPr id="584" name="Google Shape;584;p43"/>
          <p:cNvPicPr preferRelativeResize="0"/>
          <p:nvPr/>
        </p:nvPicPr>
        <p:blipFill>
          <a:blip r:embed="rId3">
            <a:alphaModFix/>
          </a:blip>
          <a:stretch>
            <a:fillRect/>
          </a:stretch>
        </p:blipFill>
        <p:spPr>
          <a:xfrm>
            <a:off x="1331100" y="1157200"/>
            <a:ext cx="6632400" cy="38492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44"/>
          <p:cNvSpPr txBox="1"/>
          <p:nvPr>
            <p:ph type="ctrTitle"/>
          </p:nvPr>
        </p:nvSpPr>
        <p:spPr>
          <a:xfrm>
            <a:off x="557600" y="463975"/>
            <a:ext cx="5841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BCC: Demographic Findings</a:t>
            </a:r>
            <a:endParaRPr sz="3600"/>
          </a:p>
        </p:txBody>
      </p:sp>
      <p:sp>
        <p:nvSpPr>
          <p:cNvPr id="590" name="Google Shape;590;p44"/>
          <p:cNvSpPr txBox="1"/>
          <p:nvPr/>
        </p:nvSpPr>
        <p:spPr>
          <a:xfrm>
            <a:off x="1228500" y="1640675"/>
            <a:ext cx="6687000" cy="2670600"/>
          </a:xfrm>
          <a:prstGeom prst="rect">
            <a:avLst/>
          </a:prstGeom>
          <a:noFill/>
          <a:ln>
            <a:noFill/>
          </a:ln>
        </p:spPr>
        <p:txBody>
          <a:bodyPr anchorCtr="0" anchor="t" bIns="91425" lIns="91425" spcFirstLastPara="1" rIns="91425" wrap="square" tIns="91425">
            <a:spAutoFit/>
          </a:bodyPr>
          <a:lstStyle/>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One Correlation (r</a:t>
            </a:r>
            <a:r>
              <a:rPr baseline="-25000" lang="en" sz="1900">
                <a:solidFill>
                  <a:srgbClr val="FFFFFF"/>
                </a:solidFill>
                <a:latin typeface="Playfair Display"/>
                <a:ea typeface="Playfair Display"/>
                <a:cs typeface="Playfair Display"/>
                <a:sym typeface="Playfair Display"/>
              </a:rPr>
              <a:t>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0.09023812</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Asian Alone (not Hispanic)</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One Correlation (r</a:t>
            </a:r>
            <a:r>
              <a:rPr baseline="-25000" lang="en" sz="1900">
                <a:solidFill>
                  <a:srgbClr val="FFFFFF"/>
                </a:solidFill>
                <a:latin typeface="Playfair Display"/>
                <a:ea typeface="Playfair Display"/>
                <a:cs typeface="Playfair Display"/>
                <a:sym typeface="Playfair Display"/>
              </a:rPr>
              <a:t>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0.086118377</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Asian Alone (not Hispanic) as a %</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Three Correlation (r</a:t>
            </a:r>
            <a:r>
              <a:rPr baseline="-25000" lang="en" sz="1900">
                <a:solidFill>
                  <a:srgbClr val="FFFFFF"/>
                </a:solidFill>
                <a:latin typeface="Playfair Display"/>
                <a:ea typeface="Playfair Display"/>
                <a:cs typeface="Playfair Display"/>
                <a:sym typeface="Playfair Display"/>
              </a:rPr>
              <a:t>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0.040763343</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Population ages 35 to 44 having a Graduate Degree</a:t>
            </a:r>
            <a:endParaRPr sz="1900">
              <a:solidFill>
                <a:srgbClr val="FFFFFF"/>
              </a:solidFill>
              <a:latin typeface="Playfair Display"/>
              <a:ea typeface="Playfair Display"/>
              <a:cs typeface="Playfair Display"/>
              <a:sym typeface="Playfair Display"/>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45"/>
          <p:cNvSpPr txBox="1"/>
          <p:nvPr>
            <p:ph type="ctrTitle"/>
          </p:nvPr>
        </p:nvSpPr>
        <p:spPr>
          <a:xfrm>
            <a:off x="618825" y="411675"/>
            <a:ext cx="64842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Demographic</a:t>
            </a:r>
            <a:r>
              <a:rPr lang="en"/>
              <a:t>: Number One Relationship</a:t>
            </a:r>
            <a:endParaRPr/>
          </a:p>
        </p:txBody>
      </p:sp>
      <p:pic>
        <p:nvPicPr>
          <p:cNvPr id="596" name="Google Shape;596;p45"/>
          <p:cNvPicPr preferRelativeResize="0"/>
          <p:nvPr/>
        </p:nvPicPr>
        <p:blipFill>
          <a:blip r:embed="rId3">
            <a:alphaModFix/>
          </a:blip>
          <a:stretch>
            <a:fillRect/>
          </a:stretch>
        </p:blipFill>
        <p:spPr>
          <a:xfrm>
            <a:off x="1187214" y="1087550"/>
            <a:ext cx="6769575" cy="40559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46"/>
          <p:cNvSpPr txBox="1"/>
          <p:nvPr>
            <p:ph idx="1" type="body"/>
          </p:nvPr>
        </p:nvSpPr>
        <p:spPr>
          <a:xfrm>
            <a:off x="1043700" y="1430925"/>
            <a:ext cx="7056600" cy="3023700"/>
          </a:xfrm>
          <a:prstGeom prst="rect">
            <a:avLst/>
          </a:prstGeom>
        </p:spPr>
        <p:txBody>
          <a:bodyPr anchorCtr="0" anchor="t" bIns="91425" lIns="91425" spcFirstLastPara="1" rIns="91425" wrap="square" tIns="91425">
            <a:noAutofit/>
          </a:bodyPr>
          <a:lstStyle/>
          <a:p>
            <a:pPr indent="-374650" lvl="0" marL="457200" rtl="0" algn="l">
              <a:lnSpc>
                <a:spcPct val="100000"/>
              </a:lnSpc>
              <a:spcBef>
                <a:spcPts val="0"/>
              </a:spcBef>
              <a:spcAft>
                <a:spcPts val="0"/>
              </a:spcAft>
              <a:buSzPts val="2300"/>
              <a:buFont typeface="Playfair Display"/>
              <a:buChar char="❏"/>
            </a:pPr>
            <a:r>
              <a:rPr lang="en" sz="2300">
                <a:latin typeface="Playfair Display"/>
                <a:ea typeface="Playfair Display"/>
                <a:cs typeface="Playfair Display"/>
                <a:sym typeface="Playfair Display"/>
              </a:rPr>
              <a:t>Beneficial to the Department of Housing and Urban Development regarding the indicators that impacted the qualifications to be an Opportunity Zone</a:t>
            </a:r>
            <a:endParaRPr sz="2300">
              <a:latin typeface="Playfair Display"/>
              <a:ea typeface="Playfair Display"/>
              <a:cs typeface="Playfair Display"/>
              <a:sym typeface="Playfair Display"/>
            </a:endParaRPr>
          </a:p>
          <a:p>
            <a:pPr indent="-374650" lvl="0" marL="457200" rtl="0" algn="l">
              <a:lnSpc>
                <a:spcPct val="100000"/>
              </a:lnSpc>
              <a:spcBef>
                <a:spcPts val="0"/>
              </a:spcBef>
              <a:spcAft>
                <a:spcPts val="0"/>
              </a:spcAft>
              <a:buSzPts val="2300"/>
              <a:buFont typeface="Playfair Display"/>
              <a:buChar char="❏"/>
            </a:pPr>
            <a:r>
              <a:rPr lang="en" sz="2300">
                <a:latin typeface="Playfair Display"/>
                <a:ea typeface="Playfair Display"/>
                <a:cs typeface="Playfair Display"/>
                <a:sym typeface="Playfair Display"/>
              </a:rPr>
              <a:t>Beneficial to the IRS to determine which factors will likely play a pivotal role regarding the future of potential Opportunity Zones</a:t>
            </a:r>
            <a:endParaRPr sz="2300">
              <a:latin typeface="Playfair Display"/>
              <a:ea typeface="Playfair Display"/>
              <a:cs typeface="Playfair Display"/>
              <a:sym typeface="Playfair Display"/>
            </a:endParaRPr>
          </a:p>
        </p:txBody>
      </p:sp>
      <p:sp>
        <p:nvSpPr>
          <p:cNvPr id="602" name="Google Shape;602;p46"/>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IMPLICATIONS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sp>
        <p:nvSpPr>
          <p:cNvPr id="607" name="Google Shape;607;p47"/>
          <p:cNvSpPr txBox="1"/>
          <p:nvPr>
            <p:ph type="ctrTitle"/>
          </p:nvPr>
        </p:nvSpPr>
        <p:spPr>
          <a:xfrm>
            <a:off x="1561650" y="751888"/>
            <a:ext cx="60207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25"/>
          <p:cNvSpPr txBox="1"/>
          <p:nvPr>
            <p:ph idx="1" type="body"/>
          </p:nvPr>
        </p:nvSpPr>
        <p:spPr>
          <a:xfrm>
            <a:off x="1587150" y="1795900"/>
            <a:ext cx="5969700" cy="2342700"/>
          </a:xfrm>
          <a:prstGeom prst="rect">
            <a:avLst/>
          </a:prstGeom>
        </p:spPr>
        <p:txBody>
          <a:bodyPr anchorCtr="0" anchor="t" bIns="91425" lIns="91425" spcFirstLastPara="1" rIns="91425" wrap="square" tIns="91425">
            <a:noAutofit/>
          </a:bodyPr>
          <a:lstStyle/>
          <a:p>
            <a:pPr indent="-387350" lvl="0" marL="457200" rtl="0" algn="l">
              <a:lnSpc>
                <a:spcPct val="100000"/>
              </a:lnSpc>
              <a:spcBef>
                <a:spcPts val="0"/>
              </a:spcBef>
              <a:spcAft>
                <a:spcPts val="0"/>
              </a:spcAft>
              <a:buSzPts val="2500"/>
              <a:buFont typeface="Playfair Display"/>
              <a:buChar char="❏"/>
            </a:pPr>
            <a:r>
              <a:rPr lang="en" sz="2500">
                <a:latin typeface="Playfair Display"/>
                <a:ea typeface="Playfair Display"/>
                <a:cs typeface="Playfair Display"/>
                <a:sym typeface="Playfair Display"/>
              </a:rPr>
              <a:t>United States Department of Housing and Urban Development (HUD)</a:t>
            </a:r>
            <a:endParaRPr sz="2500">
              <a:latin typeface="Playfair Display"/>
              <a:ea typeface="Playfair Display"/>
              <a:cs typeface="Playfair Display"/>
              <a:sym typeface="Playfair Display"/>
            </a:endParaRPr>
          </a:p>
          <a:p>
            <a:pPr indent="-387350" lvl="0" marL="457200" rtl="0" algn="l">
              <a:lnSpc>
                <a:spcPct val="100000"/>
              </a:lnSpc>
              <a:spcBef>
                <a:spcPts val="0"/>
              </a:spcBef>
              <a:spcAft>
                <a:spcPts val="0"/>
              </a:spcAft>
              <a:buSzPts val="2500"/>
              <a:buFont typeface="Playfair Display"/>
              <a:buChar char="❏"/>
            </a:pPr>
            <a:r>
              <a:rPr lang="en" sz="2500">
                <a:latin typeface="Playfair Display"/>
                <a:ea typeface="Playfair Display"/>
                <a:cs typeface="Playfair Display"/>
                <a:sym typeface="Playfair Display"/>
              </a:rPr>
              <a:t>Background</a:t>
            </a:r>
            <a:endParaRPr sz="2500">
              <a:latin typeface="Playfair Display"/>
              <a:ea typeface="Playfair Display"/>
              <a:cs typeface="Playfair Display"/>
              <a:sym typeface="Playfair Display"/>
            </a:endParaRPr>
          </a:p>
          <a:p>
            <a:pPr indent="-387350" lvl="0" marL="457200" rtl="0" algn="l">
              <a:lnSpc>
                <a:spcPct val="100000"/>
              </a:lnSpc>
              <a:spcBef>
                <a:spcPts val="0"/>
              </a:spcBef>
              <a:spcAft>
                <a:spcPts val="0"/>
              </a:spcAft>
              <a:buSzPts val="2500"/>
              <a:buFont typeface="Playfair Display"/>
              <a:buChar char="❏"/>
            </a:pPr>
            <a:r>
              <a:rPr lang="en" sz="2500">
                <a:latin typeface="Playfair Display"/>
                <a:ea typeface="Playfair Display"/>
                <a:cs typeface="Playfair Display"/>
                <a:sym typeface="Playfair Display"/>
              </a:rPr>
              <a:t>Data Considerations (Merging of Other Datasets)</a:t>
            </a:r>
            <a:endParaRPr sz="2500">
              <a:latin typeface="Playfair Display"/>
              <a:ea typeface="Playfair Display"/>
              <a:cs typeface="Playfair Display"/>
              <a:sym typeface="Playfair Display"/>
            </a:endParaRPr>
          </a:p>
        </p:txBody>
      </p:sp>
      <p:sp>
        <p:nvSpPr>
          <p:cNvPr id="474" name="Google Shape;474;p25"/>
          <p:cNvSpPr txBox="1"/>
          <p:nvPr>
            <p:ph type="ctrTitle"/>
          </p:nvPr>
        </p:nvSpPr>
        <p:spPr>
          <a:xfrm>
            <a:off x="755075" y="428700"/>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PROBLEM STATEMENT</a:t>
            </a:r>
            <a:endParaRPr sz="3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26"/>
          <p:cNvSpPr txBox="1"/>
          <p:nvPr>
            <p:ph type="title"/>
          </p:nvPr>
        </p:nvSpPr>
        <p:spPr>
          <a:xfrm>
            <a:off x="2037000" y="1496400"/>
            <a:ext cx="5070000" cy="215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Abstract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27"/>
          <p:cNvSpPr txBox="1"/>
          <p:nvPr>
            <p:ph type="title"/>
          </p:nvPr>
        </p:nvSpPr>
        <p:spPr>
          <a:xfrm>
            <a:off x="2037000" y="1496400"/>
            <a:ext cx="5070000" cy="215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Research Methodology</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28"/>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Tableau</a:t>
            </a:r>
            <a:endParaRPr/>
          </a:p>
        </p:txBody>
      </p:sp>
      <p:pic>
        <p:nvPicPr>
          <p:cNvPr id="490" name="Google Shape;490;p28"/>
          <p:cNvPicPr preferRelativeResize="0"/>
          <p:nvPr/>
        </p:nvPicPr>
        <p:blipFill>
          <a:blip r:embed="rId3">
            <a:alphaModFix/>
          </a:blip>
          <a:stretch>
            <a:fillRect/>
          </a:stretch>
        </p:blipFill>
        <p:spPr>
          <a:xfrm>
            <a:off x="1016863" y="1065325"/>
            <a:ext cx="7110271" cy="38492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29"/>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Excel</a:t>
            </a:r>
            <a:endParaRPr/>
          </a:p>
        </p:txBody>
      </p:sp>
      <p:pic>
        <p:nvPicPr>
          <p:cNvPr id="496" name="Google Shape;496;p29"/>
          <p:cNvPicPr preferRelativeResize="0"/>
          <p:nvPr/>
        </p:nvPicPr>
        <p:blipFill>
          <a:blip r:embed="rId3">
            <a:alphaModFix/>
          </a:blip>
          <a:stretch>
            <a:fillRect/>
          </a:stretch>
        </p:blipFill>
        <p:spPr>
          <a:xfrm>
            <a:off x="324038" y="989475"/>
            <a:ext cx="8495914" cy="38492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30"/>
          <p:cNvSpPr txBox="1"/>
          <p:nvPr>
            <p:ph type="title"/>
          </p:nvPr>
        </p:nvSpPr>
        <p:spPr>
          <a:xfrm>
            <a:off x="2037000" y="1496400"/>
            <a:ext cx="5070000" cy="215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Findings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pic>
        <p:nvPicPr>
          <p:cNvPr id="506" name="Google Shape;506;p31"/>
          <p:cNvPicPr preferRelativeResize="0"/>
          <p:nvPr/>
        </p:nvPicPr>
        <p:blipFill>
          <a:blip r:embed="rId3">
            <a:alphaModFix/>
          </a:blip>
          <a:stretch>
            <a:fillRect/>
          </a:stretch>
        </p:blipFill>
        <p:spPr>
          <a:xfrm>
            <a:off x="850188" y="989475"/>
            <a:ext cx="7443626" cy="4040650"/>
          </a:xfrm>
          <a:prstGeom prst="rect">
            <a:avLst/>
          </a:prstGeom>
          <a:noFill/>
          <a:ln>
            <a:noFill/>
          </a:ln>
        </p:spPr>
      </p:pic>
      <p:sp>
        <p:nvSpPr>
          <p:cNvPr id="507" name="Google Shape;507;p31"/>
          <p:cNvSpPr txBox="1"/>
          <p:nvPr>
            <p:ph type="ctrTitle"/>
          </p:nvPr>
        </p:nvSpPr>
        <p:spPr>
          <a:xfrm>
            <a:off x="618825" y="411675"/>
            <a:ext cx="55635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Qualified Low Income Communities</a:t>
            </a:r>
            <a:endParaRPr/>
          </a:p>
        </p:txBody>
      </p:sp>
      <p:pic>
        <p:nvPicPr>
          <p:cNvPr id="508" name="Google Shape;508;p31"/>
          <p:cNvPicPr preferRelativeResize="0"/>
          <p:nvPr/>
        </p:nvPicPr>
        <p:blipFill>
          <a:blip r:embed="rId4">
            <a:alphaModFix/>
          </a:blip>
          <a:stretch>
            <a:fillRect/>
          </a:stretch>
        </p:blipFill>
        <p:spPr>
          <a:xfrm>
            <a:off x="930025" y="4604800"/>
            <a:ext cx="1617425" cy="3065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